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2"/>
    <p:sldId id="340" r:id="rId3"/>
    <p:sldId id="341" r:id="rId4"/>
    <p:sldId id="353" r:id="rId5"/>
    <p:sldId id="352" r:id="rId6"/>
    <p:sldId id="342" r:id="rId7"/>
    <p:sldId id="343" r:id="rId8"/>
    <p:sldId id="344" r:id="rId9"/>
    <p:sldId id="257" r:id="rId10"/>
    <p:sldId id="346" r:id="rId11"/>
    <p:sldId id="351" r:id="rId12"/>
    <p:sldId id="348" r:id="rId13"/>
    <p:sldId id="349" r:id="rId14"/>
  </p:sldIdLst>
  <p:sldSz cx="18288000" cy="10287000"/>
  <p:notesSz cx="6858000" cy="9144000"/>
  <p:embeddedFontLst>
    <p:embeddedFont>
      <p:font typeface="Arial Rounded MT Bold" panose="020F0704030504030204" pitchFamily="34" charset="0"/>
      <p:regular r:id="rId16"/>
    </p:embeddedFont>
    <p:embeddedFont>
      <p:font typeface="Poppins Light" panose="00000400000000000000" pitchFamily="2" charset="0"/>
      <p:regular r:id="rId17"/>
      <p:italic r:id="rId18"/>
    </p:embeddedFont>
    <p:embeddedFont>
      <p:font typeface="TAN Mon Cheri"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86A08D9-185A-485A-A2BF-1F6EC56529FA}">
          <p14:sldIdLst>
            <p14:sldId id="256"/>
            <p14:sldId id="340"/>
            <p14:sldId id="341"/>
            <p14:sldId id="353"/>
            <p14:sldId id="352"/>
            <p14:sldId id="342"/>
            <p14:sldId id="343"/>
            <p14:sldId id="344"/>
            <p14:sldId id="257"/>
            <p14:sldId id="346"/>
            <p14:sldId id="351"/>
            <p14:sldId id="348"/>
            <p14:sldId id="349"/>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7151"/>
    <a:srgbClr val="604A7B"/>
    <a:srgbClr val="F79646"/>
    <a:srgbClr val="C00000"/>
    <a:srgbClr val="96A2AB"/>
    <a:srgbClr val="254061"/>
    <a:srgbClr val="F2ED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03" autoAdjust="0"/>
    <p:restoredTop sz="93246" autoAdjust="0"/>
  </p:normalViewPr>
  <p:slideViewPr>
    <p:cSldViewPr>
      <p:cViewPr varScale="1">
        <p:scale>
          <a:sx n="68" d="100"/>
          <a:sy n="68" d="100"/>
        </p:scale>
        <p:origin x="50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CEE8F2-0CC5-4185-B0A6-96171AC068C3}" type="datetimeFigureOut">
              <a:rPr lang="en-SG" smtClean="0"/>
              <a:t>27/1/2024</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98C9A2-2B7D-427E-9880-465458ADA3D4}" type="slidenum">
              <a:rPr lang="en-SG" smtClean="0"/>
              <a:t>‹#›</a:t>
            </a:fld>
            <a:endParaRPr lang="en-SG"/>
          </a:p>
        </p:txBody>
      </p:sp>
    </p:spTree>
    <p:extLst>
      <p:ext uri="{BB962C8B-B14F-4D97-AF65-F5344CB8AC3E}">
        <p14:creationId xmlns:p14="http://schemas.microsoft.com/office/powerpoint/2010/main" val="3167192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Poppins Light – 18 size </a:t>
            </a:r>
          </a:p>
          <a:p>
            <a:endParaRPr lang="en-SG" dirty="0"/>
          </a:p>
          <a:p>
            <a:endParaRPr lang="en-SG" dirty="0"/>
          </a:p>
        </p:txBody>
      </p:sp>
      <p:sp>
        <p:nvSpPr>
          <p:cNvPr id="4" name="Slide Number Placeholder 3"/>
          <p:cNvSpPr>
            <a:spLocks noGrp="1"/>
          </p:cNvSpPr>
          <p:nvPr>
            <p:ph type="sldNum" sz="quarter" idx="5"/>
          </p:nvPr>
        </p:nvSpPr>
        <p:spPr/>
        <p:txBody>
          <a:bodyPr/>
          <a:lstStyle/>
          <a:p>
            <a:fld id="{5198C9A2-2B7D-427E-9880-465458ADA3D4}" type="slidenum">
              <a:rPr lang="en-SG" smtClean="0"/>
              <a:t>2</a:t>
            </a:fld>
            <a:endParaRPr lang="en-SG"/>
          </a:p>
        </p:txBody>
      </p:sp>
    </p:spTree>
    <p:extLst>
      <p:ext uri="{BB962C8B-B14F-4D97-AF65-F5344CB8AC3E}">
        <p14:creationId xmlns:p14="http://schemas.microsoft.com/office/powerpoint/2010/main" val="21887138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Poppins Light – 18 size </a:t>
            </a:r>
          </a:p>
        </p:txBody>
      </p:sp>
      <p:sp>
        <p:nvSpPr>
          <p:cNvPr id="4" name="Slide Number Placeholder 3"/>
          <p:cNvSpPr>
            <a:spLocks noGrp="1"/>
          </p:cNvSpPr>
          <p:nvPr>
            <p:ph type="sldNum" sz="quarter" idx="5"/>
          </p:nvPr>
        </p:nvSpPr>
        <p:spPr/>
        <p:txBody>
          <a:bodyPr/>
          <a:lstStyle/>
          <a:p>
            <a:fld id="{5198C9A2-2B7D-427E-9880-465458ADA3D4}" type="slidenum">
              <a:rPr lang="en-SG" smtClean="0"/>
              <a:t>11</a:t>
            </a:fld>
            <a:endParaRPr lang="en-SG"/>
          </a:p>
        </p:txBody>
      </p:sp>
    </p:spTree>
    <p:extLst>
      <p:ext uri="{BB962C8B-B14F-4D97-AF65-F5344CB8AC3E}">
        <p14:creationId xmlns:p14="http://schemas.microsoft.com/office/powerpoint/2010/main" val="2336583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Poppins Light – 18 size </a:t>
            </a:r>
          </a:p>
        </p:txBody>
      </p:sp>
      <p:sp>
        <p:nvSpPr>
          <p:cNvPr id="4" name="Slide Number Placeholder 3"/>
          <p:cNvSpPr>
            <a:spLocks noGrp="1"/>
          </p:cNvSpPr>
          <p:nvPr>
            <p:ph type="sldNum" sz="quarter" idx="5"/>
          </p:nvPr>
        </p:nvSpPr>
        <p:spPr/>
        <p:txBody>
          <a:bodyPr/>
          <a:lstStyle/>
          <a:p>
            <a:fld id="{5198C9A2-2B7D-427E-9880-465458ADA3D4}" type="slidenum">
              <a:rPr lang="en-SG" smtClean="0"/>
              <a:t>12</a:t>
            </a:fld>
            <a:endParaRPr lang="en-SG"/>
          </a:p>
        </p:txBody>
      </p:sp>
    </p:spTree>
    <p:extLst>
      <p:ext uri="{BB962C8B-B14F-4D97-AF65-F5344CB8AC3E}">
        <p14:creationId xmlns:p14="http://schemas.microsoft.com/office/powerpoint/2010/main" val="15366926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Poppins Light – 18 size </a:t>
            </a:r>
          </a:p>
        </p:txBody>
      </p:sp>
      <p:sp>
        <p:nvSpPr>
          <p:cNvPr id="4" name="Slide Number Placeholder 3"/>
          <p:cNvSpPr>
            <a:spLocks noGrp="1"/>
          </p:cNvSpPr>
          <p:nvPr>
            <p:ph type="sldNum" sz="quarter" idx="5"/>
          </p:nvPr>
        </p:nvSpPr>
        <p:spPr/>
        <p:txBody>
          <a:bodyPr/>
          <a:lstStyle/>
          <a:p>
            <a:fld id="{5198C9A2-2B7D-427E-9880-465458ADA3D4}" type="slidenum">
              <a:rPr lang="en-SG" smtClean="0"/>
              <a:t>13</a:t>
            </a:fld>
            <a:endParaRPr lang="en-SG"/>
          </a:p>
        </p:txBody>
      </p:sp>
    </p:spTree>
    <p:extLst>
      <p:ext uri="{BB962C8B-B14F-4D97-AF65-F5344CB8AC3E}">
        <p14:creationId xmlns:p14="http://schemas.microsoft.com/office/powerpoint/2010/main" val="33588930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Poppins Light – 18 size </a:t>
            </a:r>
          </a:p>
          <a:p>
            <a:endParaRPr lang="en-SG" dirty="0"/>
          </a:p>
          <a:p>
            <a:endParaRPr lang="en-SG" dirty="0"/>
          </a:p>
        </p:txBody>
      </p:sp>
      <p:sp>
        <p:nvSpPr>
          <p:cNvPr id="4" name="Slide Number Placeholder 3"/>
          <p:cNvSpPr>
            <a:spLocks noGrp="1"/>
          </p:cNvSpPr>
          <p:nvPr>
            <p:ph type="sldNum" sz="quarter" idx="5"/>
          </p:nvPr>
        </p:nvSpPr>
        <p:spPr/>
        <p:txBody>
          <a:bodyPr/>
          <a:lstStyle/>
          <a:p>
            <a:fld id="{5198C9A2-2B7D-427E-9880-465458ADA3D4}" type="slidenum">
              <a:rPr lang="en-SG" smtClean="0"/>
              <a:t>3</a:t>
            </a:fld>
            <a:endParaRPr lang="en-SG"/>
          </a:p>
        </p:txBody>
      </p:sp>
    </p:spTree>
    <p:extLst>
      <p:ext uri="{BB962C8B-B14F-4D97-AF65-F5344CB8AC3E}">
        <p14:creationId xmlns:p14="http://schemas.microsoft.com/office/powerpoint/2010/main" val="41073104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Poppins Light – 18 size </a:t>
            </a:r>
          </a:p>
          <a:p>
            <a:endParaRPr lang="en-SG" dirty="0"/>
          </a:p>
          <a:p>
            <a:endParaRPr lang="en-SG" dirty="0"/>
          </a:p>
        </p:txBody>
      </p:sp>
      <p:sp>
        <p:nvSpPr>
          <p:cNvPr id="4" name="Slide Number Placeholder 3"/>
          <p:cNvSpPr>
            <a:spLocks noGrp="1"/>
          </p:cNvSpPr>
          <p:nvPr>
            <p:ph type="sldNum" sz="quarter" idx="5"/>
          </p:nvPr>
        </p:nvSpPr>
        <p:spPr/>
        <p:txBody>
          <a:bodyPr/>
          <a:lstStyle/>
          <a:p>
            <a:fld id="{5198C9A2-2B7D-427E-9880-465458ADA3D4}" type="slidenum">
              <a:rPr lang="en-SG" smtClean="0"/>
              <a:t>4</a:t>
            </a:fld>
            <a:endParaRPr lang="en-SG"/>
          </a:p>
        </p:txBody>
      </p:sp>
    </p:spTree>
    <p:extLst>
      <p:ext uri="{BB962C8B-B14F-4D97-AF65-F5344CB8AC3E}">
        <p14:creationId xmlns:p14="http://schemas.microsoft.com/office/powerpoint/2010/main" val="1121391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Poppins Light – 18 size </a:t>
            </a:r>
          </a:p>
          <a:p>
            <a:endParaRPr lang="en-SG" dirty="0"/>
          </a:p>
          <a:p>
            <a:endParaRPr lang="en-SG" dirty="0"/>
          </a:p>
        </p:txBody>
      </p:sp>
      <p:sp>
        <p:nvSpPr>
          <p:cNvPr id="4" name="Slide Number Placeholder 3"/>
          <p:cNvSpPr>
            <a:spLocks noGrp="1"/>
          </p:cNvSpPr>
          <p:nvPr>
            <p:ph type="sldNum" sz="quarter" idx="5"/>
          </p:nvPr>
        </p:nvSpPr>
        <p:spPr/>
        <p:txBody>
          <a:bodyPr/>
          <a:lstStyle/>
          <a:p>
            <a:fld id="{5198C9A2-2B7D-427E-9880-465458ADA3D4}" type="slidenum">
              <a:rPr lang="en-SG" smtClean="0"/>
              <a:t>5</a:t>
            </a:fld>
            <a:endParaRPr lang="en-SG"/>
          </a:p>
        </p:txBody>
      </p:sp>
    </p:spTree>
    <p:extLst>
      <p:ext uri="{BB962C8B-B14F-4D97-AF65-F5344CB8AC3E}">
        <p14:creationId xmlns:p14="http://schemas.microsoft.com/office/powerpoint/2010/main" val="2106016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Poppins Light – 18 size </a:t>
            </a:r>
          </a:p>
          <a:p>
            <a:endParaRPr lang="en-SG" dirty="0"/>
          </a:p>
          <a:p>
            <a:endParaRPr lang="en-SG" dirty="0"/>
          </a:p>
        </p:txBody>
      </p:sp>
      <p:sp>
        <p:nvSpPr>
          <p:cNvPr id="4" name="Slide Number Placeholder 3"/>
          <p:cNvSpPr>
            <a:spLocks noGrp="1"/>
          </p:cNvSpPr>
          <p:nvPr>
            <p:ph type="sldNum" sz="quarter" idx="5"/>
          </p:nvPr>
        </p:nvSpPr>
        <p:spPr/>
        <p:txBody>
          <a:bodyPr/>
          <a:lstStyle/>
          <a:p>
            <a:fld id="{5198C9A2-2B7D-427E-9880-465458ADA3D4}" type="slidenum">
              <a:rPr lang="en-SG" smtClean="0"/>
              <a:t>6</a:t>
            </a:fld>
            <a:endParaRPr lang="en-SG"/>
          </a:p>
        </p:txBody>
      </p:sp>
    </p:spTree>
    <p:extLst>
      <p:ext uri="{BB962C8B-B14F-4D97-AF65-F5344CB8AC3E}">
        <p14:creationId xmlns:p14="http://schemas.microsoft.com/office/powerpoint/2010/main" val="4116310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Poppins Light – 18 size </a:t>
            </a:r>
          </a:p>
          <a:p>
            <a:endParaRPr lang="en-SG" dirty="0"/>
          </a:p>
          <a:p>
            <a:endParaRPr lang="en-SG" dirty="0"/>
          </a:p>
        </p:txBody>
      </p:sp>
      <p:sp>
        <p:nvSpPr>
          <p:cNvPr id="4" name="Slide Number Placeholder 3"/>
          <p:cNvSpPr>
            <a:spLocks noGrp="1"/>
          </p:cNvSpPr>
          <p:nvPr>
            <p:ph type="sldNum" sz="quarter" idx="5"/>
          </p:nvPr>
        </p:nvSpPr>
        <p:spPr/>
        <p:txBody>
          <a:bodyPr/>
          <a:lstStyle/>
          <a:p>
            <a:fld id="{5198C9A2-2B7D-427E-9880-465458ADA3D4}" type="slidenum">
              <a:rPr lang="en-SG" smtClean="0"/>
              <a:t>7</a:t>
            </a:fld>
            <a:endParaRPr lang="en-SG"/>
          </a:p>
        </p:txBody>
      </p:sp>
    </p:spTree>
    <p:extLst>
      <p:ext uri="{BB962C8B-B14F-4D97-AF65-F5344CB8AC3E}">
        <p14:creationId xmlns:p14="http://schemas.microsoft.com/office/powerpoint/2010/main" val="885600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Poppins Light – 18 size </a:t>
            </a:r>
          </a:p>
          <a:p>
            <a:endParaRPr lang="en-SG" dirty="0"/>
          </a:p>
          <a:p>
            <a:endParaRPr lang="en-SG" dirty="0"/>
          </a:p>
        </p:txBody>
      </p:sp>
      <p:sp>
        <p:nvSpPr>
          <p:cNvPr id="4" name="Slide Number Placeholder 3"/>
          <p:cNvSpPr>
            <a:spLocks noGrp="1"/>
          </p:cNvSpPr>
          <p:nvPr>
            <p:ph type="sldNum" sz="quarter" idx="5"/>
          </p:nvPr>
        </p:nvSpPr>
        <p:spPr/>
        <p:txBody>
          <a:bodyPr/>
          <a:lstStyle/>
          <a:p>
            <a:fld id="{5198C9A2-2B7D-427E-9880-465458ADA3D4}" type="slidenum">
              <a:rPr lang="en-SG" smtClean="0"/>
              <a:t>8</a:t>
            </a:fld>
            <a:endParaRPr lang="en-SG"/>
          </a:p>
        </p:txBody>
      </p:sp>
    </p:spTree>
    <p:extLst>
      <p:ext uri="{BB962C8B-B14F-4D97-AF65-F5344CB8AC3E}">
        <p14:creationId xmlns:p14="http://schemas.microsoft.com/office/powerpoint/2010/main" val="1227520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Poppins Light – 18 size </a:t>
            </a:r>
          </a:p>
        </p:txBody>
      </p:sp>
      <p:sp>
        <p:nvSpPr>
          <p:cNvPr id="4" name="Slide Number Placeholder 3"/>
          <p:cNvSpPr>
            <a:spLocks noGrp="1"/>
          </p:cNvSpPr>
          <p:nvPr>
            <p:ph type="sldNum" sz="quarter" idx="5"/>
          </p:nvPr>
        </p:nvSpPr>
        <p:spPr/>
        <p:txBody>
          <a:bodyPr/>
          <a:lstStyle/>
          <a:p>
            <a:fld id="{5198C9A2-2B7D-427E-9880-465458ADA3D4}" type="slidenum">
              <a:rPr lang="en-SG" smtClean="0"/>
              <a:t>9</a:t>
            </a:fld>
            <a:endParaRPr lang="en-SG"/>
          </a:p>
        </p:txBody>
      </p:sp>
    </p:spTree>
    <p:extLst>
      <p:ext uri="{BB962C8B-B14F-4D97-AF65-F5344CB8AC3E}">
        <p14:creationId xmlns:p14="http://schemas.microsoft.com/office/powerpoint/2010/main" val="16855685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Poppins Light – 18 size </a:t>
            </a:r>
          </a:p>
        </p:txBody>
      </p:sp>
      <p:sp>
        <p:nvSpPr>
          <p:cNvPr id="4" name="Slide Number Placeholder 3"/>
          <p:cNvSpPr>
            <a:spLocks noGrp="1"/>
          </p:cNvSpPr>
          <p:nvPr>
            <p:ph type="sldNum" sz="quarter" idx="5"/>
          </p:nvPr>
        </p:nvSpPr>
        <p:spPr/>
        <p:txBody>
          <a:bodyPr/>
          <a:lstStyle/>
          <a:p>
            <a:fld id="{5198C9A2-2B7D-427E-9880-465458ADA3D4}" type="slidenum">
              <a:rPr lang="en-SG" smtClean="0"/>
              <a:t>10</a:t>
            </a:fld>
            <a:endParaRPr lang="en-SG"/>
          </a:p>
        </p:txBody>
      </p:sp>
    </p:spTree>
    <p:extLst>
      <p:ext uri="{BB962C8B-B14F-4D97-AF65-F5344CB8AC3E}">
        <p14:creationId xmlns:p14="http://schemas.microsoft.com/office/powerpoint/2010/main" val="24159671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EDD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7891424"/>
            <a:ext cx="18288000" cy="2395576"/>
            <a:chOff x="0" y="0"/>
            <a:chExt cx="2716398" cy="355826"/>
          </a:xfrm>
        </p:grpSpPr>
        <p:sp>
          <p:nvSpPr>
            <p:cNvPr id="3" name="Freeform 3"/>
            <p:cNvSpPr/>
            <p:nvPr/>
          </p:nvSpPr>
          <p:spPr>
            <a:xfrm>
              <a:off x="0" y="0"/>
              <a:ext cx="2716398" cy="355826"/>
            </a:xfrm>
            <a:custGeom>
              <a:avLst/>
              <a:gdLst/>
              <a:ahLst/>
              <a:cxnLst/>
              <a:rect l="l" t="t" r="r" b="b"/>
              <a:pathLst>
                <a:path w="2716398" h="355826">
                  <a:moveTo>
                    <a:pt x="0" y="0"/>
                  </a:moveTo>
                  <a:lnTo>
                    <a:pt x="2716398" y="0"/>
                  </a:lnTo>
                  <a:lnTo>
                    <a:pt x="2716398" y="355826"/>
                  </a:lnTo>
                  <a:lnTo>
                    <a:pt x="0" y="355826"/>
                  </a:lnTo>
                  <a:lnTo>
                    <a:pt x="0" y="0"/>
                  </a:lnTo>
                </a:path>
              </a:pathLst>
            </a:custGeom>
            <a:solidFill>
              <a:srgbClr val="1D7151"/>
            </a:solidFill>
          </p:spPr>
          <p:txBody>
            <a:bodyPr/>
            <a:lstStyle/>
            <a:p>
              <a:endParaRPr lang="en-SG"/>
            </a:p>
          </p:txBody>
        </p:sp>
      </p:grpSp>
      <p:sp>
        <p:nvSpPr>
          <p:cNvPr id="4" name="TextBox 4"/>
          <p:cNvSpPr txBox="1"/>
          <p:nvPr/>
        </p:nvSpPr>
        <p:spPr>
          <a:xfrm>
            <a:off x="4734237" y="2988038"/>
            <a:ext cx="8819526" cy="3173946"/>
          </a:xfrm>
          <a:prstGeom prst="rect">
            <a:avLst/>
          </a:prstGeom>
        </p:spPr>
        <p:txBody>
          <a:bodyPr wrap="square" lIns="0" tIns="0" rIns="0" bIns="0" rtlCol="0" anchor="t">
            <a:spAutoFit/>
          </a:bodyPr>
          <a:lstStyle/>
          <a:p>
            <a:pPr algn="ctr">
              <a:lnSpc>
                <a:spcPts val="12599"/>
              </a:lnSpc>
            </a:pPr>
            <a:r>
              <a:rPr lang="en-US" sz="9000" dirty="0">
                <a:solidFill>
                  <a:srgbClr val="1D7151"/>
                </a:solidFill>
                <a:latin typeface="TAN Mon Cheri"/>
              </a:rPr>
              <a:t>[Student]</a:t>
            </a:r>
          </a:p>
          <a:p>
            <a:pPr algn="ctr">
              <a:lnSpc>
                <a:spcPts val="12599"/>
              </a:lnSpc>
            </a:pPr>
            <a:r>
              <a:rPr lang="en-US" sz="9000" dirty="0">
                <a:solidFill>
                  <a:srgbClr val="1D7151"/>
                </a:solidFill>
                <a:latin typeface="TAN Mon Cheri"/>
              </a:rPr>
              <a:t>Portfolio</a:t>
            </a:r>
          </a:p>
        </p:txBody>
      </p:sp>
      <p:sp>
        <p:nvSpPr>
          <p:cNvPr id="5" name="TextBox 5"/>
          <p:cNvSpPr txBox="1"/>
          <p:nvPr/>
        </p:nvSpPr>
        <p:spPr>
          <a:xfrm>
            <a:off x="13704852" y="622935"/>
            <a:ext cx="3554448" cy="413190"/>
          </a:xfrm>
          <a:prstGeom prst="rect">
            <a:avLst/>
          </a:prstGeom>
        </p:spPr>
        <p:txBody>
          <a:bodyPr lIns="0" tIns="0" rIns="0" bIns="0" rtlCol="0" anchor="t">
            <a:spAutoFit/>
          </a:bodyPr>
          <a:lstStyle/>
          <a:p>
            <a:pPr algn="r">
              <a:lnSpc>
                <a:spcPts val="3359"/>
              </a:lnSpc>
            </a:pPr>
            <a:r>
              <a:rPr lang="en-US" sz="2400" dirty="0">
                <a:solidFill>
                  <a:srgbClr val="1D7151"/>
                </a:solidFill>
                <a:latin typeface="Poppins Light"/>
              </a:rPr>
              <a:t>[NAME OF STUDENT]</a:t>
            </a:r>
          </a:p>
        </p:txBody>
      </p:sp>
      <p:sp>
        <p:nvSpPr>
          <p:cNvPr id="6" name="TextBox 6"/>
          <p:cNvSpPr txBox="1"/>
          <p:nvPr/>
        </p:nvSpPr>
        <p:spPr>
          <a:xfrm>
            <a:off x="1028700" y="8404532"/>
            <a:ext cx="3554448" cy="413190"/>
          </a:xfrm>
          <a:prstGeom prst="rect">
            <a:avLst/>
          </a:prstGeom>
        </p:spPr>
        <p:txBody>
          <a:bodyPr lIns="0" tIns="0" rIns="0" bIns="0" rtlCol="0" anchor="t">
            <a:spAutoFit/>
          </a:bodyPr>
          <a:lstStyle/>
          <a:p>
            <a:pPr>
              <a:lnSpc>
                <a:spcPts val="3359"/>
              </a:lnSpc>
            </a:pPr>
            <a:r>
              <a:rPr lang="en-US" sz="2400" dirty="0">
                <a:solidFill>
                  <a:srgbClr val="F2EDDB"/>
                </a:solidFill>
                <a:latin typeface="Poppins Light"/>
              </a:rPr>
              <a:t>[DATE CREATED]</a:t>
            </a:r>
          </a:p>
        </p:txBody>
      </p:sp>
      <p:sp>
        <p:nvSpPr>
          <p:cNvPr id="7" name="TextBox 7"/>
          <p:cNvSpPr txBox="1"/>
          <p:nvPr/>
        </p:nvSpPr>
        <p:spPr>
          <a:xfrm>
            <a:off x="12573000" y="8404532"/>
            <a:ext cx="4686300" cy="413190"/>
          </a:xfrm>
          <a:prstGeom prst="rect">
            <a:avLst/>
          </a:prstGeom>
        </p:spPr>
        <p:txBody>
          <a:bodyPr wrap="square" lIns="0" tIns="0" rIns="0" bIns="0" rtlCol="0" anchor="t">
            <a:spAutoFit/>
          </a:bodyPr>
          <a:lstStyle/>
          <a:p>
            <a:pPr algn="r">
              <a:lnSpc>
                <a:spcPts val="3359"/>
              </a:lnSpc>
            </a:pPr>
            <a:r>
              <a:rPr lang="en-US" sz="2400" dirty="0">
                <a:solidFill>
                  <a:srgbClr val="F2EDDB"/>
                </a:solidFill>
                <a:latin typeface="Poppins Light"/>
              </a:rPr>
              <a:t>[NAME OF PRIMARY SCHOOL]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4">
            <a:extLst>
              <a:ext uri="{FF2B5EF4-FFF2-40B4-BE49-F238E27FC236}">
                <a16:creationId xmlns:a16="http://schemas.microsoft.com/office/drawing/2014/main" id="{C660D118-AA4B-D729-0F12-22EB6CC34F7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t="3784" b="3784"/>
          <a:stretch/>
        </p:blipFill>
        <p:spPr bwMode="auto">
          <a:xfrm>
            <a:off x="9670981" y="5168660"/>
            <a:ext cx="5914854" cy="443614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D4D9846B-D110-8754-4A96-7577A272AA4B}"/>
              </a:ext>
            </a:extLst>
          </p:cNvPr>
          <p:cNvSpPr/>
          <p:nvPr/>
        </p:nvSpPr>
        <p:spPr>
          <a:xfrm>
            <a:off x="10134600" y="5666020"/>
            <a:ext cx="5029200" cy="33636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grpSp>
        <p:nvGrpSpPr>
          <p:cNvPr id="2" name="Group 2"/>
          <p:cNvGrpSpPr/>
          <p:nvPr/>
        </p:nvGrpSpPr>
        <p:grpSpPr>
          <a:xfrm>
            <a:off x="0" y="-12824"/>
            <a:ext cx="9069752" cy="10287000"/>
            <a:chOff x="0" y="0"/>
            <a:chExt cx="1384783" cy="1527974"/>
          </a:xfrm>
          <a:solidFill>
            <a:srgbClr val="96A2AB"/>
          </a:solidFill>
        </p:grpSpPr>
        <p:sp>
          <p:nvSpPr>
            <p:cNvPr id="3" name="Freeform 3"/>
            <p:cNvSpPr/>
            <p:nvPr/>
          </p:nvSpPr>
          <p:spPr>
            <a:xfrm>
              <a:off x="0" y="0"/>
              <a:ext cx="1384783" cy="1527974"/>
            </a:xfrm>
            <a:custGeom>
              <a:avLst/>
              <a:gdLst/>
              <a:ahLst/>
              <a:cxnLst/>
              <a:rect l="l" t="t" r="r" b="b"/>
              <a:pathLst>
                <a:path w="1384783" h="1527974">
                  <a:moveTo>
                    <a:pt x="0" y="0"/>
                  </a:moveTo>
                  <a:lnTo>
                    <a:pt x="1384783" y="0"/>
                  </a:lnTo>
                  <a:lnTo>
                    <a:pt x="1384783" y="1527974"/>
                  </a:lnTo>
                  <a:lnTo>
                    <a:pt x="0" y="1527974"/>
                  </a:lnTo>
                  <a:lnTo>
                    <a:pt x="0" y="0"/>
                  </a:lnTo>
                </a:path>
              </a:pathLst>
            </a:custGeom>
            <a:grpFill/>
          </p:spPr>
          <p:txBody>
            <a:bodyPr/>
            <a:lstStyle/>
            <a:p>
              <a:endParaRPr lang="en-SG"/>
            </a:p>
          </p:txBody>
        </p:sp>
      </p:grpSp>
      <p:sp>
        <p:nvSpPr>
          <p:cNvPr id="9" name="TextBox 9"/>
          <p:cNvSpPr txBox="1"/>
          <p:nvPr/>
        </p:nvSpPr>
        <p:spPr>
          <a:xfrm>
            <a:off x="9704352" y="1423635"/>
            <a:ext cx="8001000" cy="1969001"/>
          </a:xfrm>
          <a:prstGeom prst="rect">
            <a:avLst/>
          </a:prstGeom>
        </p:spPr>
        <p:txBody>
          <a:bodyPr wrap="square" lIns="0" tIns="0" rIns="0" bIns="0" rtlCol="0" anchor="t">
            <a:spAutoFit/>
          </a:bodyPr>
          <a:lstStyle/>
          <a:p>
            <a:pPr algn="just">
              <a:lnSpc>
                <a:spcPct val="250000"/>
              </a:lnSpc>
            </a:pPr>
            <a:r>
              <a:rPr lang="en-US" dirty="0">
                <a:solidFill>
                  <a:srgbClr val="545454"/>
                </a:solidFill>
                <a:latin typeface="Poppins Light"/>
              </a:rPr>
              <a:t>Counts down to the start of the quiz.</a:t>
            </a:r>
          </a:p>
          <a:p>
            <a:pPr algn="just">
              <a:lnSpc>
                <a:spcPct val="250000"/>
              </a:lnSpc>
            </a:pPr>
            <a:r>
              <a:rPr lang="en-US" dirty="0">
                <a:solidFill>
                  <a:srgbClr val="545454"/>
                </a:solidFill>
                <a:latin typeface="Poppins Light"/>
              </a:rPr>
              <a:t>Presents the label "Ready in" and the countdown timer.</a:t>
            </a:r>
          </a:p>
          <a:p>
            <a:pPr algn="just">
              <a:lnSpc>
                <a:spcPct val="250000"/>
              </a:lnSpc>
            </a:pPr>
            <a:r>
              <a:rPr lang="en-US" dirty="0">
                <a:solidFill>
                  <a:srgbClr val="545454"/>
                </a:solidFill>
                <a:latin typeface="Poppins Light"/>
              </a:rPr>
              <a:t>Prepares players for the upcoming question.</a:t>
            </a:r>
          </a:p>
        </p:txBody>
      </p:sp>
      <p:sp>
        <p:nvSpPr>
          <p:cNvPr id="10" name="TextBox 10"/>
          <p:cNvSpPr txBox="1"/>
          <p:nvPr/>
        </p:nvSpPr>
        <p:spPr>
          <a:xfrm>
            <a:off x="9704352" y="537383"/>
            <a:ext cx="8431248" cy="692497"/>
          </a:xfrm>
          <a:prstGeom prst="rect">
            <a:avLst/>
          </a:prstGeom>
        </p:spPr>
        <p:txBody>
          <a:bodyPr wrap="square" lIns="0" tIns="0" rIns="0" bIns="0" rtlCol="0" anchor="t">
            <a:spAutoFit/>
          </a:bodyPr>
          <a:lstStyle/>
          <a:p>
            <a:pPr>
              <a:lnSpc>
                <a:spcPts val="5599"/>
              </a:lnSpc>
            </a:pPr>
            <a:r>
              <a:rPr lang="en-US" sz="3999" dirty="0">
                <a:solidFill>
                  <a:srgbClr val="1D7151"/>
                </a:solidFill>
                <a:latin typeface="TAN Mon Cheri"/>
              </a:rPr>
              <a:t>Ready Screen</a:t>
            </a:r>
          </a:p>
        </p:txBody>
      </p:sp>
      <p:grpSp>
        <p:nvGrpSpPr>
          <p:cNvPr id="12" name="Group 12"/>
          <p:cNvGrpSpPr/>
          <p:nvPr/>
        </p:nvGrpSpPr>
        <p:grpSpPr>
          <a:xfrm>
            <a:off x="16346940" y="8545760"/>
            <a:ext cx="831328" cy="1826965"/>
            <a:chOff x="0" y="0"/>
            <a:chExt cx="1045580" cy="2297816"/>
          </a:xfrm>
        </p:grpSpPr>
        <p:sp>
          <p:nvSpPr>
            <p:cNvPr id="13" name="Freeform 13"/>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14" name="TextBox 14"/>
          <p:cNvSpPr txBox="1"/>
          <p:nvPr/>
        </p:nvSpPr>
        <p:spPr>
          <a:xfrm>
            <a:off x="16581489" y="8776970"/>
            <a:ext cx="362229" cy="481330"/>
          </a:xfrm>
          <a:prstGeom prst="rect">
            <a:avLst/>
          </a:prstGeom>
        </p:spPr>
        <p:txBody>
          <a:bodyPr lIns="0" tIns="0" rIns="0" bIns="0" rtlCol="0" anchor="t">
            <a:spAutoFit/>
          </a:bodyPr>
          <a:lstStyle/>
          <a:p>
            <a:pPr algn="ctr">
              <a:lnSpc>
                <a:spcPts val="3919"/>
              </a:lnSpc>
            </a:pPr>
            <a:r>
              <a:rPr lang="en-US" sz="2799" dirty="0">
                <a:solidFill>
                  <a:srgbClr val="F2EDDB"/>
                </a:solidFill>
                <a:latin typeface="Poppins Light"/>
              </a:rPr>
              <a:t>10</a:t>
            </a:r>
          </a:p>
        </p:txBody>
      </p:sp>
      <p:sp>
        <p:nvSpPr>
          <p:cNvPr id="8" name="Rectangle 7">
            <a:extLst>
              <a:ext uri="{FF2B5EF4-FFF2-40B4-BE49-F238E27FC236}">
                <a16:creationId xmlns:a16="http://schemas.microsoft.com/office/drawing/2014/main" id="{438C849A-7742-EDC9-8544-22660357B871}"/>
              </a:ext>
            </a:extLst>
          </p:cNvPr>
          <p:cNvSpPr/>
          <p:nvPr/>
        </p:nvSpPr>
        <p:spPr>
          <a:xfrm>
            <a:off x="9670981" y="9604800"/>
            <a:ext cx="5914855"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Ready Screen</a:t>
            </a:r>
            <a:endParaRPr lang="en-US" sz="1800" i="1" dirty="0">
              <a:solidFill>
                <a:srgbClr val="545454"/>
              </a:solidFill>
              <a:latin typeface="Poppins Light"/>
            </a:endParaRPr>
          </a:p>
        </p:txBody>
      </p:sp>
      <p:sp>
        <p:nvSpPr>
          <p:cNvPr id="11" name="Rectangle 10">
            <a:extLst>
              <a:ext uri="{FF2B5EF4-FFF2-40B4-BE49-F238E27FC236}">
                <a16:creationId xmlns:a16="http://schemas.microsoft.com/office/drawing/2014/main" id="{211755BB-BA01-8351-AE6F-5716F918F18D}"/>
              </a:ext>
            </a:extLst>
          </p:cNvPr>
          <p:cNvSpPr/>
          <p:nvPr/>
        </p:nvSpPr>
        <p:spPr>
          <a:xfrm>
            <a:off x="10723408" y="5833025"/>
            <a:ext cx="3810000" cy="303034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Arial Rounded MT Bold" panose="020F0704030504030204" pitchFamily="34" charset="0"/>
              </a:rPr>
              <a:t>Ready In</a:t>
            </a:r>
          </a:p>
          <a:p>
            <a:pPr algn="ctr"/>
            <a:r>
              <a:rPr lang="en-US" sz="4400" dirty="0">
                <a:solidFill>
                  <a:schemeClr val="tx1"/>
                </a:solidFill>
                <a:latin typeface="Arial Rounded MT Bold" panose="020F0704030504030204" pitchFamily="34" charset="0"/>
              </a:rPr>
              <a:t>1</a:t>
            </a:r>
            <a:endParaRPr lang="en-SG" sz="4400" dirty="0">
              <a:solidFill>
                <a:schemeClr val="tx1"/>
              </a:solidFill>
              <a:latin typeface="Arial Rounded MT Bold" panose="020F0704030504030204" pitchFamily="34" charset="0"/>
            </a:endParaRPr>
          </a:p>
        </p:txBody>
      </p:sp>
      <p:pic>
        <p:nvPicPr>
          <p:cNvPr id="5" name="Picture 4">
            <a:extLst>
              <a:ext uri="{FF2B5EF4-FFF2-40B4-BE49-F238E27FC236}">
                <a16:creationId xmlns:a16="http://schemas.microsoft.com/office/drawing/2014/main" id="{1AA256DF-2932-5640-7BB3-6B21A3DD0D3E}"/>
              </a:ext>
            </a:extLst>
          </p:cNvPr>
          <p:cNvPicPr>
            <a:picLocks noChangeAspect="1"/>
          </p:cNvPicPr>
          <p:nvPr/>
        </p:nvPicPr>
        <p:blipFill>
          <a:blip r:embed="rId4"/>
          <a:stretch>
            <a:fillRect/>
          </a:stretch>
        </p:blipFill>
        <p:spPr>
          <a:xfrm>
            <a:off x="360000" y="360000"/>
            <a:ext cx="8280000" cy="6750897"/>
          </a:xfrm>
          <a:prstGeom prst="rect">
            <a:avLst/>
          </a:prstGeom>
        </p:spPr>
      </p:pic>
    </p:spTree>
    <p:extLst>
      <p:ext uri="{BB962C8B-B14F-4D97-AF65-F5344CB8AC3E}">
        <p14:creationId xmlns:p14="http://schemas.microsoft.com/office/powerpoint/2010/main" val="2135929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2824"/>
            <a:ext cx="9069752" cy="10287000"/>
            <a:chOff x="0" y="0"/>
            <a:chExt cx="1384783" cy="1527974"/>
          </a:xfrm>
          <a:solidFill>
            <a:srgbClr val="96A2AB"/>
          </a:solidFill>
        </p:grpSpPr>
        <p:sp>
          <p:nvSpPr>
            <p:cNvPr id="3" name="Freeform 3"/>
            <p:cNvSpPr/>
            <p:nvPr/>
          </p:nvSpPr>
          <p:spPr>
            <a:xfrm>
              <a:off x="0" y="0"/>
              <a:ext cx="1384783" cy="1527974"/>
            </a:xfrm>
            <a:custGeom>
              <a:avLst/>
              <a:gdLst/>
              <a:ahLst/>
              <a:cxnLst/>
              <a:rect l="l" t="t" r="r" b="b"/>
              <a:pathLst>
                <a:path w="1384783" h="1527974">
                  <a:moveTo>
                    <a:pt x="0" y="0"/>
                  </a:moveTo>
                  <a:lnTo>
                    <a:pt x="1384783" y="0"/>
                  </a:lnTo>
                  <a:lnTo>
                    <a:pt x="1384783" y="1527974"/>
                  </a:lnTo>
                  <a:lnTo>
                    <a:pt x="0" y="1527974"/>
                  </a:lnTo>
                  <a:lnTo>
                    <a:pt x="0" y="0"/>
                  </a:lnTo>
                </a:path>
              </a:pathLst>
            </a:custGeom>
            <a:grpFill/>
          </p:spPr>
          <p:txBody>
            <a:bodyPr/>
            <a:lstStyle/>
            <a:p>
              <a:endParaRPr lang="en-SG"/>
            </a:p>
          </p:txBody>
        </p:sp>
      </p:grpSp>
      <p:sp>
        <p:nvSpPr>
          <p:cNvPr id="26" name="Rectangle 25">
            <a:extLst>
              <a:ext uri="{FF2B5EF4-FFF2-40B4-BE49-F238E27FC236}">
                <a16:creationId xmlns:a16="http://schemas.microsoft.com/office/drawing/2014/main" id="{DB3CDE85-3CC2-1321-B1A3-1442289C75B2}"/>
              </a:ext>
            </a:extLst>
          </p:cNvPr>
          <p:cNvSpPr/>
          <p:nvPr/>
        </p:nvSpPr>
        <p:spPr>
          <a:xfrm>
            <a:off x="152400" y="559231"/>
            <a:ext cx="8695728" cy="976556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Y`</a:t>
            </a:r>
            <a:endParaRPr lang="en-SG" dirty="0"/>
          </a:p>
        </p:txBody>
      </p:sp>
      <p:sp>
        <p:nvSpPr>
          <p:cNvPr id="9" name="TextBox 9"/>
          <p:cNvSpPr txBox="1"/>
          <p:nvPr/>
        </p:nvSpPr>
        <p:spPr>
          <a:xfrm>
            <a:off x="9704352" y="1423635"/>
            <a:ext cx="8001000" cy="1276503"/>
          </a:xfrm>
          <a:prstGeom prst="rect">
            <a:avLst/>
          </a:prstGeom>
        </p:spPr>
        <p:txBody>
          <a:bodyPr wrap="square" lIns="0" tIns="0" rIns="0" bIns="0" rtlCol="0" anchor="t">
            <a:spAutoFit/>
          </a:bodyPr>
          <a:lstStyle/>
          <a:p>
            <a:pPr algn="just">
              <a:lnSpc>
                <a:spcPct val="250000"/>
              </a:lnSpc>
            </a:pPr>
            <a:r>
              <a:rPr lang="en-US" dirty="0">
                <a:solidFill>
                  <a:srgbClr val="545454"/>
                </a:solidFill>
                <a:latin typeface="Poppins Light"/>
              </a:rPr>
              <a:t>Loads the next question for every correct response</a:t>
            </a:r>
          </a:p>
          <a:p>
            <a:pPr algn="just">
              <a:lnSpc>
                <a:spcPct val="250000"/>
              </a:lnSpc>
            </a:pPr>
            <a:r>
              <a:rPr lang="en-US" dirty="0">
                <a:solidFill>
                  <a:srgbClr val="545454"/>
                </a:solidFill>
                <a:latin typeface="Poppins Light"/>
              </a:rPr>
              <a:t>If wrong answer is given or time runs out, end gameplay.</a:t>
            </a:r>
          </a:p>
        </p:txBody>
      </p:sp>
      <p:sp>
        <p:nvSpPr>
          <p:cNvPr id="10" name="TextBox 10"/>
          <p:cNvSpPr txBox="1"/>
          <p:nvPr/>
        </p:nvSpPr>
        <p:spPr>
          <a:xfrm>
            <a:off x="9704352" y="537383"/>
            <a:ext cx="8431248" cy="692497"/>
          </a:xfrm>
          <a:prstGeom prst="rect">
            <a:avLst/>
          </a:prstGeom>
        </p:spPr>
        <p:txBody>
          <a:bodyPr wrap="square" lIns="0" tIns="0" rIns="0" bIns="0" rtlCol="0" anchor="t">
            <a:spAutoFit/>
          </a:bodyPr>
          <a:lstStyle/>
          <a:p>
            <a:pPr>
              <a:lnSpc>
                <a:spcPts val="5599"/>
              </a:lnSpc>
            </a:pPr>
            <a:r>
              <a:rPr lang="en-US" sz="3999" dirty="0">
                <a:solidFill>
                  <a:srgbClr val="1D7151"/>
                </a:solidFill>
                <a:latin typeface="TAN Mon Cheri"/>
              </a:rPr>
              <a:t>Gameplay</a:t>
            </a:r>
          </a:p>
        </p:txBody>
      </p:sp>
      <p:grpSp>
        <p:nvGrpSpPr>
          <p:cNvPr id="12" name="Group 12"/>
          <p:cNvGrpSpPr/>
          <p:nvPr/>
        </p:nvGrpSpPr>
        <p:grpSpPr>
          <a:xfrm>
            <a:off x="16346940" y="8545760"/>
            <a:ext cx="831328" cy="1826965"/>
            <a:chOff x="0" y="0"/>
            <a:chExt cx="1045580" cy="2297816"/>
          </a:xfrm>
        </p:grpSpPr>
        <p:sp>
          <p:nvSpPr>
            <p:cNvPr id="13" name="Freeform 13"/>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14" name="TextBox 14"/>
          <p:cNvSpPr txBox="1"/>
          <p:nvPr/>
        </p:nvSpPr>
        <p:spPr>
          <a:xfrm>
            <a:off x="16581489" y="8776970"/>
            <a:ext cx="362229" cy="481330"/>
          </a:xfrm>
          <a:prstGeom prst="rect">
            <a:avLst/>
          </a:prstGeom>
        </p:spPr>
        <p:txBody>
          <a:bodyPr lIns="0" tIns="0" rIns="0" bIns="0" rtlCol="0" anchor="t">
            <a:spAutoFit/>
          </a:bodyPr>
          <a:lstStyle/>
          <a:p>
            <a:pPr algn="ctr">
              <a:lnSpc>
                <a:spcPts val="3919"/>
              </a:lnSpc>
            </a:pPr>
            <a:r>
              <a:rPr lang="en-US" sz="2799" dirty="0">
                <a:solidFill>
                  <a:srgbClr val="F2EDDB"/>
                </a:solidFill>
                <a:latin typeface="Poppins Light"/>
              </a:rPr>
              <a:t>11</a:t>
            </a:r>
          </a:p>
        </p:txBody>
      </p:sp>
      <p:sp>
        <p:nvSpPr>
          <p:cNvPr id="7" name="Rectangle 6">
            <a:extLst>
              <a:ext uri="{FF2B5EF4-FFF2-40B4-BE49-F238E27FC236}">
                <a16:creationId xmlns:a16="http://schemas.microsoft.com/office/drawing/2014/main" id="{B0DA35D7-24E0-3FF6-35A3-CF0E1A0FAF54}"/>
              </a:ext>
            </a:extLst>
          </p:cNvPr>
          <p:cNvSpPr/>
          <p:nvPr/>
        </p:nvSpPr>
        <p:spPr>
          <a:xfrm>
            <a:off x="2935581" y="8200058"/>
            <a:ext cx="3810000" cy="838200"/>
          </a:xfrm>
          <a:prstGeom prst="rect">
            <a:avLst/>
          </a:prstGeom>
          <a:solidFill>
            <a:srgbClr val="1D7151">
              <a:alpha val="6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dirty="0">
                <a:solidFill>
                  <a:schemeClr val="bg1"/>
                </a:solidFill>
                <a:latin typeface="Poppins Light" panose="00000400000000000000" pitchFamily="2" charset="0"/>
                <a:cs typeface="Poppins Light" panose="00000400000000000000" pitchFamily="2" charset="0"/>
              </a:rPr>
              <a:t>Result Screen</a:t>
            </a:r>
          </a:p>
        </p:txBody>
      </p:sp>
      <p:sp>
        <p:nvSpPr>
          <p:cNvPr id="19" name="Flowchart: Decision 18">
            <a:extLst>
              <a:ext uri="{FF2B5EF4-FFF2-40B4-BE49-F238E27FC236}">
                <a16:creationId xmlns:a16="http://schemas.microsoft.com/office/drawing/2014/main" id="{3FDF8C16-A095-CB1F-1232-33ABA8B83557}"/>
              </a:ext>
            </a:extLst>
          </p:cNvPr>
          <p:cNvSpPr/>
          <p:nvPr/>
        </p:nvSpPr>
        <p:spPr>
          <a:xfrm>
            <a:off x="2935581" y="2514110"/>
            <a:ext cx="3810000" cy="838200"/>
          </a:xfrm>
          <a:prstGeom prst="flowChartDecision">
            <a:avLst/>
          </a:prstGeom>
          <a:solidFill>
            <a:srgbClr val="1D7151">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bg1"/>
                </a:solidFill>
                <a:latin typeface="Poppins Light" panose="00000400000000000000" pitchFamily="2" charset="0"/>
                <a:cs typeface="Poppins Light" panose="00000400000000000000" pitchFamily="2" charset="0"/>
              </a:rPr>
              <a:t>Is Answer Given?</a:t>
            </a:r>
          </a:p>
        </p:txBody>
      </p:sp>
      <p:sp>
        <p:nvSpPr>
          <p:cNvPr id="20" name="Flowchart: Decision 19">
            <a:extLst>
              <a:ext uri="{FF2B5EF4-FFF2-40B4-BE49-F238E27FC236}">
                <a16:creationId xmlns:a16="http://schemas.microsoft.com/office/drawing/2014/main" id="{C549B81D-3C7E-1555-802E-D7CA4E3B7626}"/>
              </a:ext>
            </a:extLst>
          </p:cNvPr>
          <p:cNvSpPr/>
          <p:nvPr/>
        </p:nvSpPr>
        <p:spPr>
          <a:xfrm>
            <a:off x="2935581" y="1212291"/>
            <a:ext cx="3810000" cy="838200"/>
          </a:xfrm>
          <a:prstGeom prst="flowChartDecision">
            <a:avLst/>
          </a:prstGeom>
          <a:solidFill>
            <a:srgbClr val="1D7151">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bg1"/>
                </a:solidFill>
                <a:latin typeface="Poppins Light" panose="00000400000000000000" pitchFamily="2" charset="0"/>
                <a:cs typeface="Poppins Light" panose="00000400000000000000" pitchFamily="2" charset="0"/>
              </a:rPr>
              <a:t>If Time Left &gt; 0? </a:t>
            </a:r>
          </a:p>
        </p:txBody>
      </p:sp>
      <p:cxnSp>
        <p:nvCxnSpPr>
          <p:cNvPr id="21" name="Straight Arrow Connector 20">
            <a:extLst>
              <a:ext uri="{FF2B5EF4-FFF2-40B4-BE49-F238E27FC236}">
                <a16:creationId xmlns:a16="http://schemas.microsoft.com/office/drawing/2014/main" id="{859A8CF6-EFF6-D9F2-FAC1-32D0A819C7DE}"/>
              </a:ext>
            </a:extLst>
          </p:cNvPr>
          <p:cNvCxnSpPr>
            <a:cxnSpLocks/>
            <a:stCxn id="20" idx="2"/>
            <a:endCxn id="19" idx="0"/>
          </p:cNvCxnSpPr>
          <p:nvPr/>
        </p:nvCxnSpPr>
        <p:spPr>
          <a:xfrm>
            <a:off x="4840581" y="2050491"/>
            <a:ext cx="0" cy="4636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ACB9ED0B-C531-D2D5-914B-D35A51EE382C}"/>
              </a:ext>
            </a:extLst>
          </p:cNvPr>
          <p:cNvCxnSpPr>
            <a:cxnSpLocks/>
            <a:stCxn id="72" idx="2"/>
            <a:endCxn id="80" idx="0"/>
          </p:cNvCxnSpPr>
          <p:nvPr/>
        </p:nvCxnSpPr>
        <p:spPr>
          <a:xfrm>
            <a:off x="4840581" y="4770077"/>
            <a:ext cx="0" cy="8382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543A3E13-29BF-396B-852D-D74FE7DC2636}"/>
              </a:ext>
            </a:extLst>
          </p:cNvPr>
          <p:cNvSpPr/>
          <p:nvPr/>
        </p:nvSpPr>
        <p:spPr>
          <a:xfrm>
            <a:off x="1219200" y="1601102"/>
            <a:ext cx="76200" cy="60578"/>
          </a:xfrm>
          <a:prstGeom prst="rect">
            <a:avLst/>
          </a:prstGeom>
          <a:solidFill>
            <a:srgbClr val="1D715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0</a:t>
            </a:r>
            <a:endParaRPr lang="en-SG" dirty="0"/>
          </a:p>
        </p:txBody>
      </p:sp>
      <p:cxnSp>
        <p:nvCxnSpPr>
          <p:cNvPr id="67" name="Connector: Elbow 66">
            <a:extLst>
              <a:ext uri="{FF2B5EF4-FFF2-40B4-BE49-F238E27FC236}">
                <a16:creationId xmlns:a16="http://schemas.microsoft.com/office/drawing/2014/main" id="{9F790868-8F34-CBE3-9240-481D192189AA}"/>
              </a:ext>
            </a:extLst>
          </p:cNvPr>
          <p:cNvCxnSpPr>
            <a:cxnSpLocks/>
            <a:stCxn id="80" idx="1"/>
            <a:endCxn id="65" idx="2"/>
          </p:cNvCxnSpPr>
          <p:nvPr/>
        </p:nvCxnSpPr>
        <p:spPr>
          <a:xfrm rot="10800000">
            <a:off x="1257301" y="1661681"/>
            <a:ext cx="1678281" cy="4365697"/>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723A8936-ACCB-4D1A-93B4-E448BE2D30C8}"/>
              </a:ext>
            </a:extLst>
          </p:cNvPr>
          <p:cNvCxnSpPr>
            <a:cxnSpLocks/>
            <a:stCxn id="19" idx="1"/>
            <a:endCxn id="65" idx="2"/>
          </p:cNvCxnSpPr>
          <p:nvPr/>
        </p:nvCxnSpPr>
        <p:spPr>
          <a:xfrm rot="10800000">
            <a:off x="1257301" y="1661680"/>
            <a:ext cx="1678281" cy="1271530"/>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Flowchart: Decision 71">
            <a:extLst>
              <a:ext uri="{FF2B5EF4-FFF2-40B4-BE49-F238E27FC236}">
                <a16:creationId xmlns:a16="http://schemas.microsoft.com/office/drawing/2014/main" id="{7942E386-F63A-29D7-273C-B1FE3A2E6108}"/>
              </a:ext>
            </a:extLst>
          </p:cNvPr>
          <p:cNvSpPr/>
          <p:nvPr/>
        </p:nvSpPr>
        <p:spPr>
          <a:xfrm>
            <a:off x="2935581" y="3931877"/>
            <a:ext cx="3810000" cy="838200"/>
          </a:xfrm>
          <a:prstGeom prst="flowChartDecision">
            <a:avLst/>
          </a:prstGeom>
          <a:solidFill>
            <a:srgbClr val="1D7151">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bg1"/>
                </a:solidFill>
                <a:latin typeface="Poppins Light" panose="00000400000000000000" pitchFamily="2" charset="0"/>
                <a:cs typeface="Poppins Light" panose="00000400000000000000" pitchFamily="2" charset="0"/>
              </a:rPr>
              <a:t>Is Answer Correct?</a:t>
            </a:r>
          </a:p>
        </p:txBody>
      </p:sp>
      <p:cxnSp>
        <p:nvCxnSpPr>
          <p:cNvPr id="75" name="Connector: Elbow 74">
            <a:extLst>
              <a:ext uri="{FF2B5EF4-FFF2-40B4-BE49-F238E27FC236}">
                <a16:creationId xmlns:a16="http://schemas.microsoft.com/office/drawing/2014/main" id="{51A53F70-7A77-7B79-B189-30962A46E705}"/>
              </a:ext>
            </a:extLst>
          </p:cNvPr>
          <p:cNvCxnSpPr>
            <a:cxnSpLocks/>
            <a:stCxn id="72" idx="3"/>
            <a:endCxn id="79" idx="0"/>
          </p:cNvCxnSpPr>
          <p:nvPr/>
        </p:nvCxnSpPr>
        <p:spPr>
          <a:xfrm>
            <a:off x="6745581" y="4350977"/>
            <a:ext cx="1239917" cy="4230463"/>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Rectangle 78">
            <a:extLst>
              <a:ext uri="{FF2B5EF4-FFF2-40B4-BE49-F238E27FC236}">
                <a16:creationId xmlns:a16="http://schemas.microsoft.com/office/drawing/2014/main" id="{409FDC4E-9F65-06E9-BE3C-D2640F152BBA}"/>
              </a:ext>
            </a:extLst>
          </p:cNvPr>
          <p:cNvSpPr/>
          <p:nvPr/>
        </p:nvSpPr>
        <p:spPr>
          <a:xfrm>
            <a:off x="7947398" y="8581440"/>
            <a:ext cx="76200" cy="60578"/>
          </a:xfrm>
          <a:prstGeom prst="rect">
            <a:avLst/>
          </a:prstGeom>
          <a:solidFill>
            <a:srgbClr val="1D715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0" name="Rectangle 79">
            <a:extLst>
              <a:ext uri="{FF2B5EF4-FFF2-40B4-BE49-F238E27FC236}">
                <a16:creationId xmlns:a16="http://schemas.microsoft.com/office/drawing/2014/main" id="{4D6AAF90-E8CE-D78A-59A4-219CC77519FC}"/>
              </a:ext>
            </a:extLst>
          </p:cNvPr>
          <p:cNvSpPr/>
          <p:nvPr/>
        </p:nvSpPr>
        <p:spPr>
          <a:xfrm>
            <a:off x="2935581" y="5608277"/>
            <a:ext cx="3810000" cy="838200"/>
          </a:xfrm>
          <a:prstGeom prst="rect">
            <a:avLst/>
          </a:prstGeom>
          <a:solidFill>
            <a:srgbClr val="1D7151">
              <a:alpha val="6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dirty="0">
                <a:solidFill>
                  <a:schemeClr val="bg1"/>
                </a:solidFill>
                <a:latin typeface="Poppins Light" panose="00000400000000000000" pitchFamily="2" charset="0"/>
                <a:cs typeface="Poppins Light" panose="00000400000000000000" pitchFamily="2" charset="0"/>
              </a:rPr>
              <a:t>Increase Score by 1</a:t>
            </a:r>
          </a:p>
          <a:p>
            <a:pPr algn="ctr"/>
            <a:r>
              <a:rPr lang="en-SG" dirty="0">
                <a:solidFill>
                  <a:schemeClr val="bg1"/>
                </a:solidFill>
                <a:latin typeface="Poppins Light" panose="00000400000000000000" pitchFamily="2" charset="0"/>
                <a:cs typeface="Poppins Light" panose="00000400000000000000" pitchFamily="2" charset="0"/>
              </a:rPr>
              <a:t>Load next Question</a:t>
            </a:r>
          </a:p>
        </p:txBody>
      </p:sp>
      <p:cxnSp>
        <p:nvCxnSpPr>
          <p:cNvPr id="85" name="Straight Arrow Connector 84">
            <a:extLst>
              <a:ext uri="{FF2B5EF4-FFF2-40B4-BE49-F238E27FC236}">
                <a16:creationId xmlns:a16="http://schemas.microsoft.com/office/drawing/2014/main" id="{2D3FBAA0-2BC1-BBA6-346E-4E184E53A883}"/>
              </a:ext>
            </a:extLst>
          </p:cNvPr>
          <p:cNvCxnSpPr>
            <a:cxnSpLocks/>
            <a:stCxn id="19" idx="2"/>
            <a:endCxn id="72" idx="0"/>
          </p:cNvCxnSpPr>
          <p:nvPr/>
        </p:nvCxnSpPr>
        <p:spPr>
          <a:xfrm>
            <a:off x="4840581" y="3352310"/>
            <a:ext cx="0" cy="57956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Connector: Elbow 96">
            <a:extLst>
              <a:ext uri="{FF2B5EF4-FFF2-40B4-BE49-F238E27FC236}">
                <a16:creationId xmlns:a16="http://schemas.microsoft.com/office/drawing/2014/main" id="{0DD05F1A-8E86-F65C-9C71-DF2A0E7D745E}"/>
              </a:ext>
            </a:extLst>
          </p:cNvPr>
          <p:cNvCxnSpPr>
            <a:cxnSpLocks/>
            <a:stCxn id="79" idx="0"/>
            <a:endCxn id="20" idx="3"/>
          </p:cNvCxnSpPr>
          <p:nvPr/>
        </p:nvCxnSpPr>
        <p:spPr>
          <a:xfrm rot="16200000" flipV="1">
            <a:off x="3890516" y="4486457"/>
            <a:ext cx="6950049" cy="1239917"/>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85019934-9485-56A5-F990-EF8679282356}"/>
              </a:ext>
            </a:extLst>
          </p:cNvPr>
          <p:cNvCxnSpPr>
            <a:cxnSpLocks/>
            <a:stCxn id="65" idx="3"/>
            <a:endCxn id="20" idx="1"/>
          </p:cNvCxnSpPr>
          <p:nvPr/>
        </p:nvCxnSpPr>
        <p:spPr>
          <a:xfrm>
            <a:off x="1295400" y="1631391"/>
            <a:ext cx="164018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8F50AA0A-FB66-CC3E-9EA2-3AD716BE5589}"/>
              </a:ext>
            </a:extLst>
          </p:cNvPr>
          <p:cNvCxnSpPr>
            <a:cxnSpLocks/>
            <a:stCxn id="79" idx="1"/>
            <a:endCxn id="7" idx="3"/>
          </p:cNvCxnSpPr>
          <p:nvPr/>
        </p:nvCxnSpPr>
        <p:spPr>
          <a:xfrm flipH="1">
            <a:off x="6745581" y="8611729"/>
            <a:ext cx="1201817" cy="742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2CF0C3DF-0AD2-FC15-32B9-8845FC3CC214}"/>
              </a:ext>
            </a:extLst>
          </p:cNvPr>
          <p:cNvCxnSpPr>
            <a:cxnSpLocks/>
            <a:endCxn id="20" idx="0"/>
          </p:cNvCxnSpPr>
          <p:nvPr/>
        </p:nvCxnSpPr>
        <p:spPr>
          <a:xfrm>
            <a:off x="4840577" y="814573"/>
            <a:ext cx="4" cy="3977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0" name="TextBox 119">
            <a:extLst>
              <a:ext uri="{FF2B5EF4-FFF2-40B4-BE49-F238E27FC236}">
                <a16:creationId xmlns:a16="http://schemas.microsoft.com/office/drawing/2014/main" id="{368200D1-408E-E95B-EB60-31261825364C}"/>
              </a:ext>
            </a:extLst>
          </p:cNvPr>
          <p:cNvSpPr txBox="1"/>
          <p:nvPr/>
        </p:nvSpPr>
        <p:spPr>
          <a:xfrm>
            <a:off x="6977027" y="1267671"/>
            <a:ext cx="460382" cy="369332"/>
          </a:xfrm>
          <a:prstGeom prst="rect">
            <a:avLst/>
          </a:prstGeom>
          <a:noFill/>
        </p:spPr>
        <p:txBody>
          <a:bodyPr wrap="none" rtlCol="0">
            <a:spAutoFit/>
          </a:bodyPr>
          <a:lstStyle/>
          <a:p>
            <a:r>
              <a:rPr lang="en-US" b="1" dirty="0"/>
              <a:t>No</a:t>
            </a:r>
            <a:endParaRPr lang="en-SG" b="1" dirty="0"/>
          </a:p>
        </p:txBody>
      </p:sp>
      <p:sp>
        <p:nvSpPr>
          <p:cNvPr id="121" name="TextBox 120">
            <a:extLst>
              <a:ext uri="{FF2B5EF4-FFF2-40B4-BE49-F238E27FC236}">
                <a16:creationId xmlns:a16="http://schemas.microsoft.com/office/drawing/2014/main" id="{3A7DDB19-3EF5-E005-C8C3-9DD4BC4F8EA5}"/>
              </a:ext>
            </a:extLst>
          </p:cNvPr>
          <p:cNvSpPr txBox="1"/>
          <p:nvPr/>
        </p:nvSpPr>
        <p:spPr>
          <a:xfrm>
            <a:off x="7104999" y="4010605"/>
            <a:ext cx="460382" cy="369332"/>
          </a:xfrm>
          <a:prstGeom prst="rect">
            <a:avLst/>
          </a:prstGeom>
          <a:noFill/>
        </p:spPr>
        <p:txBody>
          <a:bodyPr wrap="none" rtlCol="0">
            <a:spAutoFit/>
          </a:bodyPr>
          <a:lstStyle/>
          <a:p>
            <a:r>
              <a:rPr lang="en-US" b="1" dirty="0"/>
              <a:t>No</a:t>
            </a:r>
            <a:endParaRPr lang="en-SG" b="1" dirty="0"/>
          </a:p>
        </p:txBody>
      </p:sp>
      <p:sp>
        <p:nvSpPr>
          <p:cNvPr id="122" name="TextBox 121">
            <a:extLst>
              <a:ext uri="{FF2B5EF4-FFF2-40B4-BE49-F238E27FC236}">
                <a16:creationId xmlns:a16="http://schemas.microsoft.com/office/drawing/2014/main" id="{A1AB05C4-0F76-D0A4-9BDC-CEACD4DA4F09}"/>
              </a:ext>
            </a:extLst>
          </p:cNvPr>
          <p:cNvSpPr txBox="1"/>
          <p:nvPr/>
        </p:nvSpPr>
        <p:spPr>
          <a:xfrm>
            <a:off x="1661546" y="2536803"/>
            <a:ext cx="460382" cy="369332"/>
          </a:xfrm>
          <a:prstGeom prst="rect">
            <a:avLst/>
          </a:prstGeom>
          <a:noFill/>
        </p:spPr>
        <p:txBody>
          <a:bodyPr wrap="none" rtlCol="0">
            <a:spAutoFit/>
          </a:bodyPr>
          <a:lstStyle/>
          <a:p>
            <a:r>
              <a:rPr lang="en-US" b="1" dirty="0"/>
              <a:t>No</a:t>
            </a:r>
            <a:endParaRPr lang="en-SG" b="1" dirty="0"/>
          </a:p>
        </p:txBody>
      </p:sp>
      <p:sp>
        <p:nvSpPr>
          <p:cNvPr id="124" name="TextBox 123">
            <a:extLst>
              <a:ext uri="{FF2B5EF4-FFF2-40B4-BE49-F238E27FC236}">
                <a16:creationId xmlns:a16="http://schemas.microsoft.com/office/drawing/2014/main" id="{7EB2E07E-FB78-8AFB-BB9C-3365380A9F30}"/>
              </a:ext>
            </a:extLst>
          </p:cNvPr>
          <p:cNvSpPr txBox="1"/>
          <p:nvPr/>
        </p:nvSpPr>
        <p:spPr>
          <a:xfrm>
            <a:off x="4848271" y="2072767"/>
            <a:ext cx="493212" cy="369332"/>
          </a:xfrm>
          <a:prstGeom prst="rect">
            <a:avLst/>
          </a:prstGeom>
          <a:noFill/>
        </p:spPr>
        <p:txBody>
          <a:bodyPr wrap="none" rtlCol="0">
            <a:spAutoFit/>
          </a:bodyPr>
          <a:lstStyle/>
          <a:p>
            <a:r>
              <a:rPr lang="en-US" b="1" dirty="0"/>
              <a:t>Yes</a:t>
            </a:r>
            <a:endParaRPr lang="en-SG" b="1" dirty="0"/>
          </a:p>
        </p:txBody>
      </p:sp>
      <p:sp>
        <p:nvSpPr>
          <p:cNvPr id="125" name="TextBox 124">
            <a:extLst>
              <a:ext uri="{FF2B5EF4-FFF2-40B4-BE49-F238E27FC236}">
                <a16:creationId xmlns:a16="http://schemas.microsoft.com/office/drawing/2014/main" id="{E1BCFAF6-3461-9BF7-17F0-93029C06EF67}"/>
              </a:ext>
            </a:extLst>
          </p:cNvPr>
          <p:cNvSpPr txBox="1"/>
          <p:nvPr/>
        </p:nvSpPr>
        <p:spPr>
          <a:xfrm>
            <a:off x="4848271" y="3485364"/>
            <a:ext cx="493212" cy="369332"/>
          </a:xfrm>
          <a:prstGeom prst="rect">
            <a:avLst/>
          </a:prstGeom>
          <a:noFill/>
        </p:spPr>
        <p:txBody>
          <a:bodyPr wrap="none" rtlCol="0">
            <a:spAutoFit/>
          </a:bodyPr>
          <a:lstStyle/>
          <a:p>
            <a:r>
              <a:rPr lang="en-US" b="1" dirty="0"/>
              <a:t>Yes</a:t>
            </a:r>
            <a:endParaRPr lang="en-SG" b="1" dirty="0"/>
          </a:p>
        </p:txBody>
      </p:sp>
      <p:sp>
        <p:nvSpPr>
          <p:cNvPr id="126" name="TextBox 125">
            <a:extLst>
              <a:ext uri="{FF2B5EF4-FFF2-40B4-BE49-F238E27FC236}">
                <a16:creationId xmlns:a16="http://schemas.microsoft.com/office/drawing/2014/main" id="{C62EB01F-9A5C-1D59-4259-4220FA31E427}"/>
              </a:ext>
            </a:extLst>
          </p:cNvPr>
          <p:cNvSpPr txBox="1"/>
          <p:nvPr/>
        </p:nvSpPr>
        <p:spPr>
          <a:xfrm>
            <a:off x="4809033" y="5007920"/>
            <a:ext cx="493212" cy="369332"/>
          </a:xfrm>
          <a:prstGeom prst="rect">
            <a:avLst/>
          </a:prstGeom>
          <a:noFill/>
        </p:spPr>
        <p:txBody>
          <a:bodyPr wrap="none" rtlCol="0">
            <a:spAutoFit/>
          </a:bodyPr>
          <a:lstStyle/>
          <a:p>
            <a:r>
              <a:rPr lang="en-US" b="1" dirty="0"/>
              <a:t>Yes</a:t>
            </a:r>
            <a:endParaRPr lang="en-SG" b="1" dirty="0"/>
          </a:p>
        </p:txBody>
      </p:sp>
      <p:grpSp>
        <p:nvGrpSpPr>
          <p:cNvPr id="4" name="Group 3">
            <a:extLst>
              <a:ext uri="{FF2B5EF4-FFF2-40B4-BE49-F238E27FC236}">
                <a16:creationId xmlns:a16="http://schemas.microsoft.com/office/drawing/2014/main" id="{E66AF652-41D0-82E2-FEF9-4BA82CC80884}"/>
              </a:ext>
            </a:extLst>
          </p:cNvPr>
          <p:cNvGrpSpPr/>
          <p:nvPr/>
        </p:nvGrpSpPr>
        <p:grpSpPr>
          <a:xfrm>
            <a:off x="9961288" y="5101455"/>
            <a:ext cx="5914855" cy="5156140"/>
            <a:chOff x="2390946" y="3190461"/>
            <a:chExt cx="5914855" cy="5156140"/>
          </a:xfrm>
        </p:grpSpPr>
        <p:grpSp>
          <p:nvGrpSpPr>
            <p:cNvPr id="5" name="Group 4">
              <a:extLst>
                <a:ext uri="{FF2B5EF4-FFF2-40B4-BE49-F238E27FC236}">
                  <a16:creationId xmlns:a16="http://schemas.microsoft.com/office/drawing/2014/main" id="{1047DD50-43CA-E186-DC21-91818EB4F999}"/>
                </a:ext>
              </a:extLst>
            </p:cNvPr>
            <p:cNvGrpSpPr/>
            <p:nvPr/>
          </p:nvGrpSpPr>
          <p:grpSpPr>
            <a:xfrm>
              <a:off x="2390946" y="3190461"/>
              <a:ext cx="5914854" cy="4436140"/>
              <a:chOff x="794470" y="3643723"/>
              <a:chExt cx="6546189" cy="5673049"/>
            </a:xfrm>
          </p:grpSpPr>
          <p:sp>
            <p:nvSpPr>
              <p:cNvPr id="17" name="Rectangle 16">
                <a:extLst>
                  <a:ext uri="{FF2B5EF4-FFF2-40B4-BE49-F238E27FC236}">
                    <a16:creationId xmlns:a16="http://schemas.microsoft.com/office/drawing/2014/main" id="{BC9D31E0-FA78-41A4-24B8-53652C65F4A3}"/>
                  </a:ext>
                </a:extLst>
              </p:cNvPr>
              <p:cNvSpPr/>
              <p:nvPr/>
            </p:nvSpPr>
            <p:spPr>
              <a:xfrm>
                <a:off x="1053324" y="7949906"/>
                <a:ext cx="4680000"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Description</a:t>
                </a:r>
                <a:endParaRPr lang="en-US" sz="1800" i="1" dirty="0">
                  <a:solidFill>
                    <a:srgbClr val="545454"/>
                  </a:solidFill>
                  <a:latin typeface="Poppins Light"/>
                </a:endParaRPr>
              </a:p>
            </p:txBody>
          </p:sp>
          <p:pic>
            <p:nvPicPr>
              <p:cNvPr id="18" name="Picture 4">
                <a:extLst>
                  <a:ext uri="{FF2B5EF4-FFF2-40B4-BE49-F238E27FC236}">
                    <a16:creationId xmlns:a16="http://schemas.microsoft.com/office/drawing/2014/main" id="{F2F538E4-AA4B-0B76-02AC-78F8A36633F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t="3784" b="3784"/>
              <a:stretch/>
            </p:blipFill>
            <p:spPr bwMode="auto">
              <a:xfrm>
                <a:off x="794470" y="3643723"/>
                <a:ext cx="6546189" cy="567304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grpSp>
        <p:sp>
          <p:nvSpPr>
            <p:cNvPr id="16" name="Rectangle 15">
              <a:extLst>
                <a:ext uri="{FF2B5EF4-FFF2-40B4-BE49-F238E27FC236}">
                  <a16:creationId xmlns:a16="http://schemas.microsoft.com/office/drawing/2014/main" id="{14E25B6B-111E-7894-5DD6-3F4ECA3A08E2}"/>
                </a:ext>
              </a:extLst>
            </p:cNvPr>
            <p:cNvSpPr/>
            <p:nvPr/>
          </p:nvSpPr>
          <p:spPr>
            <a:xfrm>
              <a:off x="2390946" y="7626601"/>
              <a:ext cx="5914855"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Gameplay Screen</a:t>
              </a:r>
              <a:endParaRPr lang="en-US" sz="1800" i="1" dirty="0">
                <a:solidFill>
                  <a:srgbClr val="545454"/>
                </a:solidFill>
                <a:latin typeface="Poppins Light"/>
              </a:endParaRPr>
            </a:p>
          </p:txBody>
        </p:sp>
      </p:grpSp>
      <p:sp>
        <p:nvSpPr>
          <p:cNvPr id="22" name="Rectangle 21">
            <a:extLst>
              <a:ext uri="{FF2B5EF4-FFF2-40B4-BE49-F238E27FC236}">
                <a16:creationId xmlns:a16="http://schemas.microsoft.com/office/drawing/2014/main" id="{49F1EC28-F557-CCE8-3FC3-959D6020E705}"/>
              </a:ext>
            </a:extLst>
          </p:cNvPr>
          <p:cNvSpPr/>
          <p:nvPr/>
        </p:nvSpPr>
        <p:spPr>
          <a:xfrm>
            <a:off x="11118520" y="6502179"/>
            <a:ext cx="4114800" cy="23686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b="1" dirty="0">
              <a:solidFill>
                <a:sysClr val="windowText" lastClr="000000"/>
              </a:solidFill>
            </a:endParaRPr>
          </a:p>
        </p:txBody>
      </p:sp>
      <p:sp>
        <p:nvSpPr>
          <p:cNvPr id="24" name="Rectangle 23">
            <a:extLst>
              <a:ext uri="{FF2B5EF4-FFF2-40B4-BE49-F238E27FC236}">
                <a16:creationId xmlns:a16="http://schemas.microsoft.com/office/drawing/2014/main" id="{299978EE-18B6-B97B-844C-7F341E01BD87}"/>
              </a:ext>
            </a:extLst>
          </p:cNvPr>
          <p:cNvSpPr/>
          <p:nvPr/>
        </p:nvSpPr>
        <p:spPr>
          <a:xfrm>
            <a:off x="10385173" y="5353606"/>
            <a:ext cx="1466694" cy="720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rPr>
              <a:t>Score: 0 </a:t>
            </a:r>
            <a:endParaRPr lang="en-SG" b="1" dirty="0">
              <a:solidFill>
                <a:sysClr val="windowText" lastClr="000000"/>
              </a:solidFill>
            </a:endParaRPr>
          </a:p>
        </p:txBody>
      </p:sp>
      <p:sp>
        <p:nvSpPr>
          <p:cNvPr id="25" name="Rectangle 24">
            <a:extLst>
              <a:ext uri="{FF2B5EF4-FFF2-40B4-BE49-F238E27FC236}">
                <a16:creationId xmlns:a16="http://schemas.microsoft.com/office/drawing/2014/main" id="{3CAA9C6E-6759-E0B7-7EC4-815A0772062C}"/>
              </a:ext>
            </a:extLst>
          </p:cNvPr>
          <p:cNvSpPr/>
          <p:nvPr/>
        </p:nvSpPr>
        <p:spPr>
          <a:xfrm>
            <a:off x="13909316" y="5330055"/>
            <a:ext cx="1524050" cy="720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rPr>
              <a:t>Time: 100</a:t>
            </a:r>
            <a:endParaRPr lang="en-SG" b="1" dirty="0">
              <a:solidFill>
                <a:sysClr val="windowText" lastClr="000000"/>
              </a:solidFill>
            </a:endParaRPr>
          </a:p>
        </p:txBody>
      </p:sp>
      <p:pic>
        <p:nvPicPr>
          <p:cNvPr id="27" name="Picture 26">
            <a:extLst>
              <a:ext uri="{FF2B5EF4-FFF2-40B4-BE49-F238E27FC236}">
                <a16:creationId xmlns:a16="http://schemas.microsoft.com/office/drawing/2014/main" id="{87D13143-1887-E06B-7F61-25D80226FA60}"/>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1370946" y="6658167"/>
            <a:ext cx="3095537" cy="1741240"/>
          </a:xfrm>
          <a:prstGeom prst="rect">
            <a:avLst/>
          </a:prstGeom>
        </p:spPr>
      </p:pic>
    </p:spTree>
    <p:extLst>
      <p:ext uri="{BB962C8B-B14F-4D97-AF65-F5344CB8AC3E}">
        <p14:creationId xmlns:p14="http://schemas.microsoft.com/office/powerpoint/2010/main" val="8308180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2824"/>
            <a:ext cx="9069752" cy="10287000"/>
            <a:chOff x="0" y="0"/>
            <a:chExt cx="1384783" cy="1527974"/>
          </a:xfrm>
          <a:solidFill>
            <a:srgbClr val="96A2AB"/>
          </a:solidFill>
        </p:grpSpPr>
        <p:sp>
          <p:nvSpPr>
            <p:cNvPr id="3" name="Freeform 3"/>
            <p:cNvSpPr/>
            <p:nvPr/>
          </p:nvSpPr>
          <p:spPr>
            <a:xfrm>
              <a:off x="0" y="0"/>
              <a:ext cx="1384783" cy="1527974"/>
            </a:xfrm>
            <a:custGeom>
              <a:avLst/>
              <a:gdLst/>
              <a:ahLst/>
              <a:cxnLst/>
              <a:rect l="l" t="t" r="r" b="b"/>
              <a:pathLst>
                <a:path w="1384783" h="1527974">
                  <a:moveTo>
                    <a:pt x="0" y="0"/>
                  </a:moveTo>
                  <a:lnTo>
                    <a:pt x="1384783" y="0"/>
                  </a:lnTo>
                  <a:lnTo>
                    <a:pt x="1384783" y="1527974"/>
                  </a:lnTo>
                  <a:lnTo>
                    <a:pt x="0" y="1527974"/>
                  </a:lnTo>
                  <a:lnTo>
                    <a:pt x="0" y="0"/>
                  </a:lnTo>
                </a:path>
              </a:pathLst>
            </a:custGeom>
            <a:grpFill/>
          </p:spPr>
          <p:txBody>
            <a:bodyPr/>
            <a:lstStyle/>
            <a:p>
              <a:endParaRPr lang="en-SG"/>
            </a:p>
          </p:txBody>
        </p:sp>
      </p:grpSp>
      <p:sp>
        <p:nvSpPr>
          <p:cNvPr id="9" name="TextBox 9"/>
          <p:cNvSpPr txBox="1"/>
          <p:nvPr/>
        </p:nvSpPr>
        <p:spPr>
          <a:xfrm>
            <a:off x="9704352" y="1423635"/>
            <a:ext cx="8001000" cy="2661498"/>
          </a:xfrm>
          <a:prstGeom prst="rect">
            <a:avLst/>
          </a:prstGeom>
        </p:spPr>
        <p:txBody>
          <a:bodyPr wrap="square" lIns="0" tIns="0" rIns="0" bIns="0" rtlCol="0" anchor="t">
            <a:spAutoFit/>
          </a:bodyPr>
          <a:lstStyle/>
          <a:p>
            <a:pPr algn="just">
              <a:lnSpc>
                <a:spcPct val="250000"/>
              </a:lnSpc>
            </a:pPr>
            <a:r>
              <a:rPr lang="en-US" dirty="0">
                <a:solidFill>
                  <a:srgbClr val="545454"/>
                </a:solidFill>
                <a:latin typeface="Poppins Light"/>
              </a:rPr>
              <a:t>Shows the outcome of the player's answer.</a:t>
            </a:r>
          </a:p>
          <a:p>
            <a:pPr algn="just">
              <a:lnSpc>
                <a:spcPct val="250000"/>
              </a:lnSpc>
            </a:pPr>
            <a:r>
              <a:rPr lang="en-US" dirty="0">
                <a:solidFill>
                  <a:srgbClr val="545454"/>
                </a:solidFill>
                <a:latin typeface="Poppins Light"/>
              </a:rPr>
              <a:t>Indicates whether the answer was correct or not.</a:t>
            </a:r>
          </a:p>
          <a:p>
            <a:pPr algn="just">
              <a:lnSpc>
                <a:spcPct val="250000"/>
              </a:lnSpc>
            </a:pPr>
            <a:r>
              <a:rPr lang="en-US" dirty="0">
                <a:solidFill>
                  <a:srgbClr val="545454"/>
                </a:solidFill>
                <a:latin typeface="Poppins Light"/>
              </a:rPr>
              <a:t>Presents the label "You scored" and the score.</a:t>
            </a:r>
          </a:p>
          <a:p>
            <a:pPr algn="just">
              <a:lnSpc>
                <a:spcPct val="250000"/>
              </a:lnSpc>
            </a:pPr>
            <a:endParaRPr lang="en-US" dirty="0">
              <a:solidFill>
                <a:srgbClr val="545454"/>
              </a:solidFill>
              <a:latin typeface="Poppins Light"/>
            </a:endParaRPr>
          </a:p>
        </p:txBody>
      </p:sp>
      <p:sp>
        <p:nvSpPr>
          <p:cNvPr id="10" name="TextBox 10"/>
          <p:cNvSpPr txBox="1"/>
          <p:nvPr/>
        </p:nvSpPr>
        <p:spPr>
          <a:xfrm>
            <a:off x="9704352" y="537383"/>
            <a:ext cx="8431248" cy="692497"/>
          </a:xfrm>
          <a:prstGeom prst="rect">
            <a:avLst/>
          </a:prstGeom>
        </p:spPr>
        <p:txBody>
          <a:bodyPr wrap="square" lIns="0" tIns="0" rIns="0" bIns="0" rtlCol="0" anchor="t">
            <a:spAutoFit/>
          </a:bodyPr>
          <a:lstStyle/>
          <a:p>
            <a:pPr>
              <a:lnSpc>
                <a:spcPts val="5599"/>
              </a:lnSpc>
            </a:pPr>
            <a:r>
              <a:rPr lang="en-US" sz="3999" dirty="0">
                <a:solidFill>
                  <a:srgbClr val="1D7151"/>
                </a:solidFill>
                <a:latin typeface="TAN Mon Cheri"/>
              </a:rPr>
              <a:t>Result Screen</a:t>
            </a:r>
          </a:p>
        </p:txBody>
      </p:sp>
      <p:grpSp>
        <p:nvGrpSpPr>
          <p:cNvPr id="12" name="Group 12"/>
          <p:cNvGrpSpPr/>
          <p:nvPr/>
        </p:nvGrpSpPr>
        <p:grpSpPr>
          <a:xfrm>
            <a:off x="16346940" y="8545760"/>
            <a:ext cx="831328" cy="1826965"/>
            <a:chOff x="0" y="0"/>
            <a:chExt cx="1045580" cy="2297816"/>
          </a:xfrm>
        </p:grpSpPr>
        <p:sp>
          <p:nvSpPr>
            <p:cNvPr id="13" name="Freeform 13"/>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14" name="TextBox 14"/>
          <p:cNvSpPr txBox="1"/>
          <p:nvPr/>
        </p:nvSpPr>
        <p:spPr>
          <a:xfrm>
            <a:off x="16581489" y="8776970"/>
            <a:ext cx="362229" cy="481330"/>
          </a:xfrm>
          <a:prstGeom prst="rect">
            <a:avLst/>
          </a:prstGeom>
        </p:spPr>
        <p:txBody>
          <a:bodyPr lIns="0" tIns="0" rIns="0" bIns="0" rtlCol="0" anchor="t">
            <a:spAutoFit/>
          </a:bodyPr>
          <a:lstStyle/>
          <a:p>
            <a:pPr algn="ctr">
              <a:lnSpc>
                <a:spcPts val="3919"/>
              </a:lnSpc>
            </a:pPr>
            <a:r>
              <a:rPr lang="en-US" sz="2799" dirty="0">
                <a:solidFill>
                  <a:srgbClr val="F2EDDB"/>
                </a:solidFill>
                <a:latin typeface="Poppins Light"/>
              </a:rPr>
              <a:t>13</a:t>
            </a:r>
          </a:p>
        </p:txBody>
      </p:sp>
      <p:pic>
        <p:nvPicPr>
          <p:cNvPr id="11" name="Picture 4">
            <a:extLst>
              <a:ext uri="{FF2B5EF4-FFF2-40B4-BE49-F238E27FC236}">
                <a16:creationId xmlns:a16="http://schemas.microsoft.com/office/drawing/2014/main" id="{BDB78805-0CB7-8207-00B4-2BEC8E9C160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t="3784" b="3784"/>
          <a:stretch/>
        </p:blipFill>
        <p:spPr bwMode="auto">
          <a:xfrm>
            <a:off x="9670981" y="5168660"/>
            <a:ext cx="5914854" cy="443614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F54F269B-15DD-2FCF-F3A2-D28D6D550BA5}"/>
              </a:ext>
            </a:extLst>
          </p:cNvPr>
          <p:cNvSpPr/>
          <p:nvPr/>
        </p:nvSpPr>
        <p:spPr>
          <a:xfrm>
            <a:off x="9670981" y="9604800"/>
            <a:ext cx="5914855"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Result Screen</a:t>
            </a:r>
            <a:endParaRPr lang="en-US" sz="1800" i="1" dirty="0">
              <a:solidFill>
                <a:srgbClr val="545454"/>
              </a:solidFill>
              <a:latin typeface="Poppins Light"/>
            </a:endParaRPr>
          </a:p>
        </p:txBody>
      </p:sp>
      <p:sp>
        <p:nvSpPr>
          <p:cNvPr id="16" name="Rectangle 15">
            <a:extLst>
              <a:ext uri="{FF2B5EF4-FFF2-40B4-BE49-F238E27FC236}">
                <a16:creationId xmlns:a16="http://schemas.microsoft.com/office/drawing/2014/main" id="{42AAE387-7971-C194-E65B-0D6B988F7578}"/>
              </a:ext>
            </a:extLst>
          </p:cNvPr>
          <p:cNvSpPr/>
          <p:nvPr/>
        </p:nvSpPr>
        <p:spPr>
          <a:xfrm>
            <a:off x="10210800" y="5666020"/>
            <a:ext cx="4953000" cy="334605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Arial Rounded MT Bold" panose="020F0704030504030204" pitchFamily="34" charset="0"/>
              </a:rPr>
              <a:t>You scored 1 </a:t>
            </a:r>
            <a:endParaRPr lang="en-SG" sz="4400" dirty="0">
              <a:solidFill>
                <a:schemeClr val="tx1"/>
              </a:solidFill>
              <a:latin typeface="Arial Rounded MT Bold" panose="020F0704030504030204" pitchFamily="34" charset="0"/>
            </a:endParaRPr>
          </a:p>
        </p:txBody>
      </p:sp>
      <p:pic>
        <p:nvPicPr>
          <p:cNvPr id="8" name="Picture 7" descr="A screen shot of a computer program&#10;&#10;Description automatically generated">
            <a:extLst>
              <a:ext uri="{FF2B5EF4-FFF2-40B4-BE49-F238E27FC236}">
                <a16:creationId xmlns:a16="http://schemas.microsoft.com/office/drawing/2014/main" id="{1EE8F0F2-B536-FD70-554F-143C21AA474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0000" y="360000"/>
            <a:ext cx="8280000" cy="5510307"/>
          </a:xfrm>
          <a:prstGeom prst="rect">
            <a:avLst/>
          </a:prstGeom>
        </p:spPr>
      </p:pic>
    </p:spTree>
    <p:extLst>
      <p:ext uri="{BB962C8B-B14F-4D97-AF65-F5344CB8AC3E}">
        <p14:creationId xmlns:p14="http://schemas.microsoft.com/office/powerpoint/2010/main" val="40904683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2824"/>
            <a:ext cx="9069752" cy="10287000"/>
            <a:chOff x="0" y="0"/>
            <a:chExt cx="1384783" cy="1527974"/>
          </a:xfrm>
          <a:solidFill>
            <a:srgbClr val="96A2AB"/>
          </a:solidFill>
        </p:grpSpPr>
        <p:sp>
          <p:nvSpPr>
            <p:cNvPr id="3" name="Freeform 3"/>
            <p:cNvSpPr/>
            <p:nvPr/>
          </p:nvSpPr>
          <p:spPr>
            <a:xfrm>
              <a:off x="0" y="0"/>
              <a:ext cx="1384783" cy="1527974"/>
            </a:xfrm>
            <a:custGeom>
              <a:avLst/>
              <a:gdLst/>
              <a:ahLst/>
              <a:cxnLst/>
              <a:rect l="l" t="t" r="r" b="b"/>
              <a:pathLst>
                <a:path w="1384783" h="1527974">
                  <a:moveTo>
                    <a:pt x="0" y="0"/>
                  </a:moveTo>
                  <a:lnTo>
                    <a:pt x="1384783" y="0"/>
                  </a:lnTo>
                  <a:lnTo>
                    <a:pt x="1384783" y="1527974"/>
                  </a:lnTo>
                  <a:lnTo>
                    <a:pt x="0" y="1527974"/>
                  </a:lnTo>
                  <a:lnTo>
                    <a:pt x="0" y="0"/>
                  </a:lnTo>
                </a:path>
              </a:pathLst>
            </a:custGeom>
            <a:grpFill/>
          </p:spPr>
          <p:txBody>
            <a:bodyPr/>
            <a:lstStyle/>
            <a:p>
              <a:endParaRPr lang="en-SG"/>
            </a:p>
          </p:txBody>
        </p:sp>
      </p:grpSp>
      <p:sp>
        <p:nvSpPr>
          <p:cNvPr id="9" name="TextBox 9"/>
          <p:cNvSpPr txBox="1"/>
          <p:nvPr/>
        </p:nvSpPr>
        <p:spPr>
          <a:xfrm>
            <a:off x="9704352" y="1423635"/>
            <a:ext cx="8001000" cy="2661498"/>
          </a:xfrm>
          <a:prstGeom prst="rect">
            <a:avLst/>
          </a:prstGeom>
        </p:spPr>
        <p:txBody>
          <a:bodyPr wrap="square" lIns="0" tIns="0" rIns="0" bIns="0" rtlCol="0" anchor="t">
            <a:spAutoFit/>
          </a:bodyPr>
          <a:lstStyle/>
          <a:p>
            <a:pPr algn="just">
              <a:lnSpc>
                <a:spcPct val="250000"/>
              </a:lnSpc>
            </a:pPr>
            <a:r>
              <a:rPr lang="en-US" dirty="0">
                <a:solidFill>
                  <a:srgbClr val="545454"/>
                </a:solidFill>
                <a:latin typeface="Poppins Light"/>
              </a:rPr>
              <a:t>Declares the winner of the game.</a:t>
            </a:r>
          </a:p>
          <a:p>
            <a:pPr algn="just">
              <a:lnSpc>
                <a:spcPct val="250000"/>
              </a:lnSpc>
            </a:pPr>
            <a:r>
              <a:rPr lang="en-US" dirty="0">
                <a:solidFill>
                  <a:srgbClr val="545454"/>
                </a:solidFill>
                <a:latin typeface="Poppins Light"/>
              </a:rPr>
              <a:t>Displays the label "Winner" along with the winning player or a draw message.</a:t>
            </a:r>
          </a:p>
          <a:p>
            <a:pPr algn="just">
              <a:lnSpc>
                <a:spcPct val="250000"/>
              </a:lnSpc>
            </a:pPr>
            <a:r>
              <a:rPr lang="en-US" dirty="0">
                <a:solidFill>
                  <a:srgbClr val="545454"/>
                </a:solidFill>
                <a:latin typeface="Poppins Light"/>
              </a:rPr>
              <a:t>Celebrates the victor of the quiz.</a:t>
            </a:r>
          </a:p>
        </p:txBody>
      </p:sp>
      <p:sp>
        <p:nvSpPr>
          <p:cNvPr id="10" name="TextBox 10"/>
          <p:cNvSpPr txBox="1"/>
          <p:nvPr/>
        </p:nvSpPr>
        <p:spPr>
          <a:xfrm>
            <a:off x="9704352" y="537383"/>
            <a:ext cx="8431248" cy="692497"/>
          </a:xfrm>
          <a:prstGeom prst="rect">
            <a:avLst/>
          </a:prstGeom>
        </p:spPr>
        <p:txBody>
          <a:bodyPr wrap="square" lIns="0" tIns="0" rIns="0" bIns="0" rtlCol="0" anchor="t">
            <a:spAutoFit/>
          </a:bodyPr>
          <a:lstStyle/>
          <a:p>
            <a:pPr>
              <a:lnSpc>
                <a:spcPts val="5599"/>
              </a:lnSpc>
            </a:pPr>
            <a:r>
              <a:rPr lang="en-US" sz="3999" dirty="0">
                <a:solidFill>
                  <a:srgbClr val="1D7151"/>
                </a:solidFill>
                <a:latin typeface="TAN Mon Cheri"/>
              </a:rPr>
              <a:t>Winner Screen</a:t>
            </a:r>
          </a:p>
        </p:txBody>
      </p:sp>
      <p:grpSp>
        <p:nvGrpSpPr>
          <p:cNvPr id="12" name="Group 12"/>
          <p:cNvGrpSpPr/>
          <p:nvPr/>
        </p:nvGrpSpPr>
        <p:grpSpPr>
          <a:xfrm>
            <a:off x="16346940" y="8545760"/>
            <a:ext cx="831328" cy="1826965"/>
            <a:chOff x="0" y="0"/>
            <a:chExt cx="1045580" cy="2297816"/>
          </a:xfrm>
        </p:grpSpPr>
        <p:sp>
          <p:nvSpPr>
            <p:cNvPr id="13" name="Freeform 13"/>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14" name="TextBox 14"/>
          <p:cNvSpPr txBox="1"/>
          <p:nvPr/>
        </p:nvSpPr>
        <p:spPr>
          <a:xfrm>
            <a:off x="16581489" y="8776970"/>
            <a:ext cx="362229" cy="475579"/>
          </a:xfrm>
          <a:prstGeom prst="rect">
            <a:avLst/>
          </a:prstGeom>
        </p:spPr>
        <p:txBody>
          <a:bodyPr lIns="0" tIns="0" rIns="0" bIns="0" rtlCol="0" anchor="t">
            <a:spAutoFit/>
          </a:bodyPr>
          <a:lstStyle/>
          <a:p>
            <a:pPr algn="ctr">
              <a:lnSpc>
                <a:spcPts val="3919"/>
              </a:lnSpc>
            </a:pPr>
            <a:r>
              <a:rPr lang="en-US" sz="2799" dirty="0">
                <a:solidFill>
                  <a:srgbClr val="F2EDDB"/>
                </a:solidFill>
                <a:latin typeface="Poppins Light"/>
              </a:rPr>
              <a:t>14</a:t>
            </a:r>
          </a:p>
        </p:txBody>
      </p:sp>
      <p:pic>
        <p:nvPicPr>
          <p:cNvPr id="8" name="Picture 4">
            <a:extLst>
              <a:ext uri="{FF2B5EF4-FFF2-40B4-BE49-F238E27FC236}">
                <a16:creationId xmlns:a16="http://schemas.microsoft.com/office/drawing/2014/main" id="{1ED5955D-4213-8A32-570F-9846F66BB63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t="3784" b="3784"/>
          <a:stretch/>
        </p:blipFill>
        <p:spPr bwMode="auto">
          <a:xfrm>
            <a:off x="9670981" y="5168660"/>
            <a:ext cx="5914854" cy="443614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DC5ABD7D-A233-7113-D5D7-9A62C6E8C215}"/>
              </a:ext>
            </a:extLst>
          </p:cNvPr>
          <p:cNvSpPr/>
          <p:nvPr/>
        </p:nvSpPr>
        <p:spPr>
          <a:xfrm>
            <a:off x="9670981" y="9604800"/>
            <a:ext cx="5914855"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Winner Screen</a:t>
            </a:r>
            <a:endParaRPr lang="en-US" sz="1800" i="1" dirty="0">
              <a:solidFill>
                <a:srgbClr val="545454"/>
              </a:solidFill>
              <a:latin typeface="Poppins Light"/>
            </a:endParaRPr>
          </a:p>
        </p:txBody>
      </p:sp>
      <p:sp>
        <p:nvSpPr>
          <p:cNvPr id="15" name="Rectangle 14">
            <a:extLst>
              <a:ext uri="{FF2B5EF4-FFF2-40B4-BE49-F238E27FC236}">
                <a16:creationId xmlns:a16="http://schemas.microsoft.com/office/drawing/2014/main" id="{C54E8D71-D65B-7C36-E449-481D6BAAD2B0}"/>
              </a:ext>
            </a:extLst>
          </p:cNvPr>
          <p:cNvSpPr/>
          <p:nvPr/>
        </p:nvSpPr>
        <p:spPr>
          <a:xfrm>
            <a:off x="10210800" y="5493090"/>
            <a:ext cx="4877298" cy="337243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Arial Rounded MT Bold" panose="020F0704030504030204" pitchFamily="34" charset="0"/>
              </a:rPr>
              <a:t>Player 1 </a:t>
            </a:r>
          </a:p>
          <a:p>
            <a:pPr algn="ctr"/>
            <a:r>
              <a:rPr lang="en-US" sz="4400" dirty="0">
                <a:solidFill>
                  <a:schemeClr val="tx1"/>
                </a:solidFill>
                <a:latin typeface="Arial Rounded MT Bold" panose="020F0704030504030204" pitchFamily="34" charset="0"/>
              </a:rPr>
              <a:t>Wins!</a:t>
            </a:r>
            <a:endParaRPr lang="en-SG" sz="4400" dirty="0">
              <a:solidFill>
                <a:schemeClr val="tx1"/>
              </a:solidFill>
              <a:latin typeface="Arial Rounded MT Bold" panose="020F0704030504030204" pitchFamily="34" charset="0"/>
            </a:endParaRPr>
          </a:p>
        </p:txBody>
      </p:sp>
      <p:pic>
        <p:nvPicPr>
          <p:cNvPr id="5" name="Picture 4">
            <a:extLst>
              <a:ext uri="{FF2B5EF4-FFF2-40B4-BE49-F238E27FC236}">
                <a16:creationId xmlns:a16="http://schemas.microsoft.com/office/drawing/2014/main" id="{BBD7775A-25C6-A4A1-9324-0E60518DA10D}"/>
              </a:ext>
            </a:extLst>
          </p:cNvPr>
          <p:cNvPicPr>
            <a:picLocks noChangeAspect="1"/>
          </p:cNvPicPr>
          <p:nvPr/>
        </p:nvPicPr>
        <p:blipFill>
          <a:blip r:embed="rId4"/>
          <a:stretch>
            <a:fillRect/>
          </a:stretch>
        </p:blipFill>
        <p:spPr>
          <a:xfrm>
            <a:off x="360000" y="360000"/>
            <a:ext cx="8280000" cy="6770992"/>
          </a:xfrm>
          <a:prstGeom prst="rect">
            <a:avLst/>
          </a:prstGeom>
        </p:spPr>
      </p:pic>
    </p:spTree>
    <p:extLst>
      <p:ext uri="{BB962C8B-B14F-4D97-AF65-F5344CB8AC3E}">
        <p14:creationId xmlns:p14="http://schemas.microsoft.com/office/powerpoint/2010/main" val="2681283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BC61300-C6B4-AA09-57D1-2071D09AE6F3}"/>
              </a:ext>
            </a:extLst>
          </p:cNvPr>
          <p:cNvSpPr/>
          <p:nvPr/>
        </p:nvSpPr>
        <p:spPr>
          <a:xfrm>
            <a:off x="413166" y="1243474"/>
            <a:ext cx="15699223" cy="8624426"/>
          </a:xfrm>
          <a:prstGeom prst="rect">
            <a:avLst/>
          </a:prstGeom>
          <a:solidFill>
            <a:srgbClr val="1D7151">
              <a:alpha val="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grpSp>
        <p:nvGrpSpPr>
          <p:cNvPr id="3" name="Group 3"/>
          <p:cNvGrpSpPr/>
          <p:nvPr/>
        </p:nvGrpSpPr>
        <p:grpSpPr>
          <a:xfrm>
            <a:off x="16346940" y="8545760"/>
            <a:ext cx="831328" cy="1826965"/>
            <a:chOff x="0" y="0"/>
            <a:chExt cx="1045580" cy="2297816"/>
          </a:xfrm>
        </p:grpSpPr>
        <p:sp>
          <p:nvSpPr>
            <p:cNvPr id="4" name="Freeform 4"/>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5" name="TextBox 5"/>
          <p:cNvSpPr txBox="1"/>
          <p:nvPr/>
        </p:nvSpPr>
        <p:spPr>
          <a:xfrm>
            <a:off x="16581489" y="8776970"/>
            <a:ext cx="362229" cy="475579"/>
          </a:xfrm>
          <a:prstGeom prst="rect">
            <a:avLst/>
          </a:prstGeom>
        </p:spPr>
        <p:txBody>
          <a:bodyPr wrap="square" lIns="0" tIns="0" rIns="0" bIns="0" rtlCol="0" anchor="t">
            <a:spAutoFit/>
          </a:bodyPr>
          <a:lstStyle/>
          <a:p>
            <a:pPr algn="ctr">
              <a:lnSpc>
                <a:spcPts val="3919"/>
              </a:lnSpc>
            </a:pPr>
            <a:r>
              <a:rPr lang="en-US" sz="2799" dirty="0">
                <a:solidFill>
                  <a:srgbClr val="F2EDDB"/>
                </a:solidFill>
                <a:latin typeface="Poppins Light"/>
              </a:rPr>
              <a:t>2</a:t>
            </a:r>
          </a:p>
        </p:txBody>
      </p:sp>
      <p:sp>
        <p:nvSpPr>
          <p:cNvPr id="10" name="TextBox 5">
            <a:extLst>
              <a:ext uri="{FF2B5EF4-FFF2-40B4-BE49-F238E27FC236}">
                <a16:creationId xmlns:a16="http://schemas.microsoft.com/office/drawing/2014/main" id="{8E96450D-6C33-265C-3C92-B909E84C8569}"/>
              </a:ext>
            </a:extLst>
          </p:cNvPr>
          <p:cNvSpPr txBox="1"/>
          <p:nvPr/>
        </p:nvSpPr>
        <p:spPr>
          <a:xfrm>
            <a:off x="13704852" y="622935"/>
            <a:ext cx="3554448" cy="413190"/>
          </a:xfrm>
          <a:prstGeom prst="rect">
            <a:avLst/>
          </a:prstGeom>
        </p:spPr>
        <p:txBody>
          <a:bodyPr lIns="0" tIns="0" rIns="0" bIns="0" rtlCol="0" anchor="t">
            <a:spAutoFit/>
          </a:bodyPr>
          <a:lstStyle/>
          <a:p>
            <a:pPr algn="r">
              <a:lnSpc>
                <a:spcPts val="3359"/>
              </a:lnSpc>
            </a:pPr>
            <a:r>
              <a:rPr lang="en-US" sz="2400" dirty="0">
                <a:solidFill>
                  <a:srgbClr val="1D7151"/>
                </a:solidFill>
                <a:latin typeface="Poppins Light"/>
              </a:rPr>
              <a:t>[NAME OF STUDENT]</a:t>
            </a:r>
          </a:p>
        </p:txBody>
      </p:sp>
      <p:sp>
        <p:nvSpPr>
          <p:cNvPr id="32" name="TextBox 6">
            <a:extLst>
              <a:ext uri="{FF2B5EF4-FFF2-40B4-BE49-F238E27FC236}">
                <a16:creationId xmlns:a16="http://schemas.microsoft.com/office/drawing/2014/main" id="{744F12C0-BE9C-B193-08CD-AE49C8AA18D7}"/>
              </a:ext>
            </a:extLst>
          </p:cNvPr>
          <p:cNvSpPr txBox="1"/>
          <p:nvPr/>
        </p:nvSpPr>
        <p:spPr>
          <a:xfrm>
            <a:off x="685800" y="1676865"/>
            <a:ext cx="15223489" cy="7328673"/>
          </a:xfrm>
          <a:prstGeom prst="rect">
            <a:avLst/>
          </a:prstGeom>
          <a:noFill/>
        </p:spPr>
        <p:txBody>
          <a:bodyPr wrap="square" lIns="0" tIns="0" rIns="0" bIns="0" rtlCol="0" anchor="t">
            <a:spAutoFit/>
          </a:bodyPr>
          <a:lstStyle/>
          <a:p>
            <a:pPr algn="just">
              <a:lnSpc>
                <a:spcPts val="3600"/>
              </a:lnSpc>
            </a:pPr>
            <a:r>
              <a:rPr lang="en-US" sz="1600" dirty="0">
                <a:solidFill>
                  <a:srgbClr val="545454"/>
                </a:solidFill>
                <a:latin typeface="Poppins Light"/>
              </a:rPr>
              <a:t>(Motivation) Good morning, everyone. My name is [Your Name], and today I'm excited to present my amazing project developed using Pygame. The motivation behind this project was to create an interactive and educational game that enhances children's mathematical skills while making learning fun and engaging.</a:t>
            </a:r>
          </a:p>
          <a:p>
            <a:pPr algn="just">
              <a:lnSpc>
                <a:spcPts val="3600"/>
              </a:lnSpc>
            </a:pPr>
            <a:endParaRPr lang="en-US" sz="1600" dirty="0">
              <a:solidFill>
                <a:srgbClr val="545454"/>
              </a:solidFill>
              <a:latin typeface="Poppins Light"/>
            </a:endParaRPr>
          </a:p>
          <a:p>
            <a:pPr algn="just">
              <a:lnSpc>
                <a:spcPts val="3600"/>
              </a:lnSpc>
            </a:pPr>
            <a:r>
              <a:rPr lang="en-US" sz="1600" dirty="0">
                <a:solidFill>
                  <a:srgbClr val="545454"/>
                </a:solidFill>
                <a:latin typeface="Poppins Light"/>
              </a:rPr>
              <a:t>(Define Problem) My problem statement is to design a game that tests kids' reactions to solve basic math problems. The aim is to create an enjoyable learning experience that reinforces fundamental arithmetic skills and quick thinking.</a:t>
            </a:r>
          </a:p>
          <a:p>
            <a:pPr algn="just">
              <a:lnSpc>
                <a:spcPts val="3600"/>
              </a:lnSpc>
            </a:pPr>
            <a:endParaRPr lang="en-US" sz="1600" dirty="0">
              <a:solidFill>
                <a:srgbClr val="545454"/>
              </a:solidFill>
              <a:latin typeface="Poppins Light"/>
            </a:endParaRPr>
          </a:p>
          <a:p>
            <a:pPr algn="just">
              <a:lnSpc>
                <a:spcPts val="3600"/>
              </a:lnSpc>
            </a:pPr>
            <a:r>
              <a:rPr lang="en-US" sz="1600" dirty="0">
                <a:solidFill>
                  <a:srgbClr val="545454"/>
                </a:solidFill>
                <a:latin typeface="Poppins Light"/>
              </a:rPr>
              <a:t>(Ideate Approach) To address this challenge, I ideated a concept where mathematical problems would appear on the screen, ranging from addition and subtraction to multiplication and division. The players' task is to solve these problems as quickly as possible, promoting rapid cognitive processing and mathematical proficiency. Incorporating a scoring system, the game rewards accuracy and speed, adding an element of excitement.</a:t>
            </a:r>
          </a:p>
          <a:p>
            <a:pPr algn="just">
              <a:lnSpc>
                <a:spcPts val="3600"/>
              </a:lnSpc>
            </a:pPr>
            <a:endParaRPr lang="en-US" sz="1600" dirty="0">
              <a:solidFill>
                <a:srgbClr val="545454"/>
              </a:solidFill>
              <a:latin typeface="Poppins Light"/>
            </a:endParaRPr>
          </a:p>
          <a:p>
            <a:pPr algn="just">
              <a:lnSpc>
                <a:spcPts val="3600"/>
              </a:lnSpc>
            </a:pPr>
            <a:r>
              <a:rPr lang="en-US" sz="1600" dirty="0">
                <a:solidFill>
                  <a:srgbClr val="545454"/>
                </a:solidFill>
                <a:latin typeface="Poppins Light"/>
              </a:rPr>
              <a:t>(Create Solution) Leveraging the Pygame library, I implemented the solution, featuring a dynamic spawning mechanism for math problems and an interactive user interface. Correctly solved problems earn points, while a timer intensifies the challenge. Players progress through levels by solving a set number of problems within the given time or achieving a high score. The game also includes a defined game over condition to provide feedback and encourage </a:t>
            </a:r>
            <a:r>
              <a:rPr lang="en-US" sz="1600" dirty="0" err="1">
                <a:solidFill>
                  <a:srgbClr val="545454"/>
                </a:solidFill>
                <a:latin typeface="Poppins Light"/>
              </a:rPr>
              <a:t>replayability</a:t>
            </a:r>
            <a:r>
              <a:rPr lang="en-US" sz="1600" dirty="0">
                <a:solidFill>
                  <a:srgbClr val="545454"/>
                </a:solidFill>
                <a:latin typeface="Poppins Light"/>
              </a:rPr>
              <a:t>. The result is a functional and visually appealing game that aligns with the initial goal of providing an enjoyable learning experience for children.</a:t>
            </a:r>
          </a:p>
        </p:txBody>
      </p:sp>
      <p:sp>
        <p:nvSpPr>
          <p:cNvPr id="2" name="TextBox 8">
            <a:extLst>
              <a:ext uri="{FF2B5EF4-FFF2-40B4-BE49-F238E27FC236}">
                <a16:creationId xmlns:a16="http://schemas.microsoft.com/office/drawing/2014/main" id="{5FB31405-7FFD-A802-616C-BEAD6ED6ED9B}"/>
              </a:ext>
            </a:extLst>
          </p:cNvPr>
          <p:cNvSpPr txBox="1"/>
          <p:nvPr/>
        </p:nvSpPr>
        <p:spPr>
          <a:xfrm>
            <a:off x="685800" y="562761"/>
            <a:ext cx="6950569" cy="679450"/>
          </a:xfrm>
          <a:prstGeom prst="rect">
            <a:avLst/>
          </a:prstGeom>
        </p:spPr>
        <p:txBody>
          <a:bodyPr lIns="0" tIns="0" rIns="0" bIns="0" rtlCol="0" anchor="t">
            <a:spAutoFit/>
          </a:bodyPr>
          <a:lstStyle/>
          <a:p>
            <a:pPr>
              <a:lnSpc>
                <a:spcPts val="5599"/>
              </a:lnSpc>
            </a:pPr>
            <a:r>
              <a:rPr lang="en-US" sz="3999" dirty="0">
                <a:solidFill>
                  <a:srgbClr val="1D7151"/>
                </a:solidFill>
                <a:latin typeface="TAN Mon Cheri"/>
              </a:rPr>
              <a:t>What I’ve accomplished</a:t>
            </a:r>
          </a:p>
        </p:txBody>
      </p:sp>
    </p:spTree>
    <p:extLst>
      <p:ext uri="{BB962C8B-B14F-4D97-AF65-F5344CB8AC3E}">
        <p14:creationId xmlns:p14="http://schemas.microsoft.com/office/powerpoint/2010/main" val="962176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6346940" y="8545760"/>
            <a:ext cx="831328" cy="1826965"/>
            <a:chOff x="0" y="0"/>
            <a:chExt cx="1045580" cy="2297816"/>
          </a:xfrm>
        </p:grpSpPr>
        <p:sp>
          <p:nvSpPr>
            <p:cNvPr id="4" name="Freeform 4"/>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5" name="TextBox 5"/>
          <p:cNvSpPr txBox="1"/>
          <p:nvPr/>
        </p:nvSpPr>
        <p:spPr>
          <a:xfrm>
            <a:off x="16581489" y="8776970"/>
            <a:ext cx="362229" cy="481330"/>
          </a:xfrm>
          <a:prstGeom prst="rect">
            <a:avLst/>
          </a:prstGeom>
        </p:spPr>
        <p:txBody>
          <a:bodyPr lIns="0" tIns="0" rIns="0" bIns="0" rtlCol="0" anchor="t">
            <a:spAutoFit/>
          </a:bodyPr>
          <a:lstStyle/>
          <a:p>
            <a:pPr algn="ctr">
              <a:lnSpc>
                <a:spcPts val="3919"/>
              </a:lnSpc>
            </a:pPr>
            <a:r>
              <a:rPr lang="en-US" sz="2799" dirty="0">
                <a:solidFill>
                  <a:srgbClr val="F2EDDB"/>
                </a:solidFill>
                <a:latin typeface="Poppins Light"/>
              </a:rPr>
              <a:t>3</a:t>
            </a:r>
          </a:p>
        </p:txBody>
      </p:sp>
      <p:sp>
        <p:nvSpPr>
          <p:cNvPr id="8" name="TextBox 8"/>
          <p:cNvSpPr txBox="1"/>
          <p:nvPr/>
        </p:nvSpPr>
        <p:spPr>
          <a:xfrm>
            <a:off x="810965" y="1202281"/>
            <a:ext cx="6950569" cy="692497"/>
          </a:xfrm>
          <a:prstGeom prst="rect">
            <a:avLst/>
          </a:prstGeom>
        </p:spPr>
        <p:txBody>
          <a:bodyPr lIns="0" tIns="0" rIns="0" bIns="0" rtlCol="0" anchor="t">
            <a:spAutoFit/>
          </a:bodyPr>
          <a:lstStyle/>
          <a:p>
            <a:pPr>
              <a:lnSpc>
                <a:spcPts val="5599"/>
              </a:lnSpc>
            </a:pPr>
            <a:r>
              <a:rPr lang="en-US" sz="3999" dirty="0">
                <a:solidFill>
                  <a:srgbClr val="1D7151"/>
                </a:solidFill>
                <a:latin typeface="TAN Mon Cheri"/>
              </a:rPr>
              <a:t>Process Flow</a:t>
            </a:r>
          </a:p>
        </p:txBody>
      </p:sp>
      <p:sp>
        <p:nvSpPr>
          <p:cNvPr id="10" name="TextBox 5">
            <a:extLst>
              <a:ext uri="{FF2B5EF4-FFF2-40B4-BE49-F238E27FC236}">
                <a16:creationId xmlns:a16="http://schemas.microsoft.com/office/drawing/2014/main" id="{8E96450D-6C33-265C-3C92-B909E84C8569}"/>
              </a:ext>
            </a:extLst>
          </p:cNvPr>
          <p:cNvSpPr txBox="1"/>
          <p:nvPr/>
        </p:nvSpPr>
        <p:spPr>
          <a:xfrm>
            <a:off x="13704852" y="622935"/>
            <a:ext cx="3554448" cy="413190"/>
          </a:xfrm>
          <a:prstGeom prst="rect">
            <a:avLst/>
          </a:prstGeom>
        </p:spPr>
        <p:txBody>
          <a:bodyPr lIns="0" tIns="0" rIns="0" bIns="0" rtlCol="0" anchor="t">
            <a:spAutoFit/>
          </a:bodyPr>
          <a:lstStyle/>
          <a:p>
            <a:pPr algn="r">
              <a:lnSpc>
                <a:spcPts val="3359"/>
              </a:lnSpc>
            </a:pPr>
            <a:r>
              <a:rPr lang="en-US" sz="2400" dirty="0">
                <a:solidFill>
                  <a:srgbClr val="1D7151"/>
                </a:solidFill>
                <a:latin typeface="Poppins Light"/>
              </a:rPr>
              <a:t>[NAME OF STUDENT]</a:t>
            </a:r>
          </a:p>
        </p:txBody>
      </p:sp>
      <p:grpSp>
        <p:nvGrpSpPr>
          <p:cNvPr id="28" name="Group 27">
            <a:extLst>
              <a:ext uri="{FF2B5EF4-FFF2-40B4-BE49-F238E27FC236}">
                <a16:creationId xmlns:a16="http://schemas.microsoft.com/office/drawing/2014/main" id="{12B3738D-1B4F-17BA-0801-679F85253638}"/>
              </a:ext>
            </a:extLst>
          </p:cNvPr>
          <p:cNvGrpSpPr/>
          <p:nvPr/>
        </p:nvGrpSpPr>
        <p:grpSpPr>
          <a:xfrm>
            <a:off x="3754028" y="2628899"/>
            <a:ext cx="11418256" cy="1981201"/>
            <a:chOff x="3754028" y="2628899"/>
            <a:chExt cx="11418256" cy="1981201"/>
          </a:xfrm>
          <a:solidFill>
            <a:srgbClr val="604A7B">
              <a:alpha val="70000"/>
            </a:srgbClr>
          </a:solidFill>
        </p:grpSpPr>
        <p:sp>
          <p:nvSpPr>
            <p:cNvPr id="21" name="Rectangle 20">
              <a:extLst>
                <a:ext uri="{FF2B5EF4-FFF2-40B4-BE49-F238E27FC236}">
                  <a16:creationId xmlns:a16="http://schemas.microsoft.com/office/drawing/2014/main" id="{EF17FC96-E64E-9B18-BD9B-655B0CA60147}"/>
                </a:ext>
              </a:extLst>
            </p:cNvPr>
            <p:cNvSpPr/>
            <p:nvPr/>
          </p:nvSpPr>
          <p:spPr>
            <a:xfrm>
              <a:off x="3754028" y="2628899"/>
              <a:ext cx="10495372" cy="19812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2" algn="just" defTabSz="595313">
                <a:tabLst>
                  <a:tab pos="4759325" algn="l"/>
                </a:tabLst>
              </a:pPr>
              <a:r>
                <a:rPr lang="en-US" sz="2000" dirty="0">
                  <a:solidFill>
                    <a:schemeClr val="bg1"/>
                  </a:solidFill>
                  <a:latin typeface="Poppins Light" panose="00000400000000000000" pitchFamily="2" charset="0"/>
                  <a:cs typeface="Poppins Light" panose="00000400000000000000" pitchFamily="2" charset="0"/>
                </a:rPr>
                <a:t>Create an interactive game to test kids' reactions in identifying basic mathematical operations.</a:t>
              </a:r>
            </a:p>
          </p:txBody>
        </p:sp>
        <p:sp>
          <p:nvSpPr>
            <p:cNvPr id="25" name="Rectangle 24">
              <a:extLst>
                <a:ext uri="{FF2B5EF4-FFF2-40B4-BE49-F238E27FC236}">
                  <a16:creationId xmlns:a16="http://schemas.microsoft.com/office/drawing/2014/main" id="{CA9E6959-DB31-27FB-18F0-5BCF3B5477D4}"/>
                </a:ext>
              </a:extLst>
            </p:cNvPr>
            <p:cNvSpPr/>
            <p:nvPr/>
          </p:nvSpPr>
          <p:spPr>
            <a:xfrm>
              <a:off x="14249400" y="2628899"/>
              <a:ext cx="922884" cy="19812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2" algn="just"/>
              <a:endParaRPr lang="en-US" sz="2000" dirty="0">
                <a:solidFill>
                  <a:schemeClr val="bg1"/>
                </a:solidFill>
                <a:latin typeface="Poppins Light" panose="00000400000000000000" pitchFamily="2" charset="0"/>
                <a:cs typeface="Poppins Light" panose="00000400000000000000" pitchFamily="2" charset="0"/>
              </a:endParaRPr>
            </a:p>
          </p:txBody>
        </p:sp>
      </p:grpSp>
      <p:grpSp>
        <p:nvGrpSpPr>
          <p:cNvPr id="29" name="Group 28">
            <a:extLst>
              <a:ext uri="{FF2B5EF4-FFF2-40B4-BE49-F238E27FC236}">
                <a16:creationId xmlns:a16="http://schemas.microsoft.com/office/drawing/2014/main" id="{3518936A-2E43-4B15-E9F0-EB43BAB97396}"/>
              </a:ext>
            </a:extLst>
          </p:cNvPr>
          <p:cNvGrpSpPr/>
          <p:nvPr/>
        </p:nvGrpSpPr>
        <p:grpSpPr>
          <a:xfrm>
            <a:off x="3754028" y="4838700"/>
            <a:ext cx="11418256" cy="1981201"/>
            <a:chOff x="3754028" y="4838700"/>
            <a:chExt cx="11418256" cy="1981201"/>
          </a:xfrm>
          <a:solidFill>
            <a:srgbClr val="604A7B">
              <a:alpha val="70000"/>
            </a:srgbClr>
          </a:solidFill>
        </p:grpSpPr>
        <p:sp>
          <p:nvSpPr>
            <p:cNvPr id="22" name="Rectangle 21">
              <a:extLst>
                <a:ext uri="{FF2B5EF4-FFF2-40B4-BE49-F238E27FC236}">
                  <a16:creationId xmlns:a16="http://schemas.microsoft.com/office/drawing/2014/main" id="{DCFEBD6E-EA08-03F3-EDE2-3F8AC7400CFB}"/>
                </a:ext>
              </a:extLst>
            </p:cNvPr>
            <p:cNvSpPr/>
            <p:nvPr/>
          </p:nvSpPr>
          <p:spPr>
            <a:xfrm>
              <a:off x="3754028" y="4838700"/>
              <a:ext cx="10495372" cy="19812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2" algn="just"/>
              <a:r>
                <a:rPr lang="en-US" sz="2000" dirty="0">
                  <a:solidFill>
                    <a:schemeClr val="bg1"/>
                  </a:solidFill>
                  <a:latin typeface="Poppins Light" panose="00000400000000000000" pitchFamily="2" charset="0"/>
                  <a:cs typeface="Poppins Light" panose="00000400000000000000" pitchFamily="2" charset="0"/>
                </a:rPr>
                <a:t>Develop a concept where simple math problems are presented, and the player needs to quickly solve and select the correct answer.</a:t>
              </a:r>
            </a:p>
          </p:txBody>
        </p:sp>
        <p:sp>
          <p:nvSpPr>
            <p:cNvPr id="26" name="Rectangle 25">
              <a:extLst>
                <a:ext uri="{FF2B5EF4-FFF2-40B4-BE49-F238E27FC236}">
                  <a16:creationId xmlns:a16="http://schemas.microsoft.com/office/drawing/2014/main" id="{9411D623-17FB-ABA3-B598-A3C16407FDDF}"/>
                </a:ext>
              </a:extLst>
            </p:cNvPr>
            <p:cNvSpPr/>
            <p:nvPr/>
          </p:nvSpPr>
          <p:spPr>
            <a:xfrm>
              <a:off x="14249400" y="4838700"/>
              <a:ext cx="922884" cy="19812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dirty="0">
                <a:solidFill>
                  <a:schemeClr val="bg1"/>
                </a:solidFill>
                <a:latin typeface="Poppins Light" panose="00000400000000000000" pitchFamily="2" charset="0"/>
                <a:cs typeface="Poppins Light" panose="00000400000000000000" pitchFamily="2" charset="0"/>
              </a:endParaRPr>
            </a:p>
          </p:txBody>
        </p:sp>
      </p:grpSp>
      <p:grpSp>
        <p:nvGrpSpPr>
          <p:cNvPr id="33" name="Group 32">
            <a:extLst>
              <a:ext uri="{FF2B5EF4-FFF2-40B4-BE49-F238E27FC236}">
                <a16:creationId xmlns:a16="http://schemas.microsoft.com/office/drawing/2014/main" id="{F7A83B73-C250-DBE1-CF40-58B6A6712CCE}"/>
              </a:ext>
            </a:extLst>
          </p:cNvPr>
          <p:cNvGrpSpPr/>
          <p:nvPr/>
        </p:nvGrpSpPr>
        <p:grpSpPr>
          <a:xfrm>
            <a:off x="3754028" y="7048499"/>
            <a:ext cx="11418256" cy="1981203"/>
            <a:chOff x="3754028" y="7048499"/>
            <a:chExt cx="11418256" cy="1981203"/>
          </a:xfrm>
          <a:solidFill>
            <a:srgbClr val="604A7B">
              <a:alpha val="70000"/>
            </a:srgbClr>
          </a:solidFill>
        </p:grpSpPr>
        <p:sp>
          <p:nvSpPr>
            <p:cNvPr id="23" name="Rectangle 22">
              <a:extLst>
                <a:ext uri="{FF2B5EF4-FFF2-40B4-BE49-F238E27FC236}">
                  <a16:creationId xmlns:a16="http://schemas.microsoft.com/office/drawing/2014/main" id="{2F9DF2C8-0EF3-A3C7-C1DB-B0FFB458961F}"/>
                </a:ext>
              </a:extLst>
            </p:cNvPr>
            <p:cNvSpPr/>
            <p:nvPr/>
          </p:nvSpPr>
          <p:spPr>
            <a:xfrm>
              <a:off x="3754028" y="7048499"/>
              <a:ext cx="10495372" cy="19812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2" algn="just"/>
              <a:r>
                <a:rPr lang="en-US" sz="2000" dirty="0">
                  <a:solidFill>
                    <a:schemeClr val="bg1"/>
                  </a:solidFill>
                  <a:latin typeface="Poppins Light" panose="00000400000000000000" pitchFamily="2" charset="0"/>
                  <a:cs typeface="Poppins Light" panose="00000400000000000000" pitchFamily="2" charset="0"/>
                </a:rPr>
                <a:t>Using Pygame, design a main game loop where basic math problems appear. Players gain points for accurately solving and selecting the correct answers within a time constraint. Increase difficulty gradually by introducing more complex mathematical operations.</a:t>
              </a:r>
              <a:endParaRPr lang="en-GB" sz="2000" b="1" dirty="0">
                <a:solidFill>
                  <a:schemeClr val="bg1"/>
                </a:solidFill>
                <a:latin typeface="Poppins Light" panose="00000400000000000000" pitchFamily="2" charset="0"/>
                <a:cs typeface="Poppins Light" panose="00000400000000000000" pitchFamily="2" charset="0"/>
              </a:endParaRPr>
            </a:p>
          </p:txBody>
        </p:sp>
        <p:sp>
          <p:nvSpPr>
            <p:cNvPr id="27" name="Rectangle 26">
              <a:extLst>
                <a:ext uri="{FF2B5EF4-FFF2-40B4-BE49-F238E27FC236}">
                  <a16:creationId xmlns:a16="http://schemas.microsoft.com/office/drawing/2014/main" id="{441F0FD2-F330-CA57-949A-A027472BDC9F}"/>
                </a:ext>
              </a:extLst>
            </p:cNvPr>
            <p:cNvSpPr/>
            <p:nvPr/>
          </p:nvSpPr>
          <p:spPr>
            <a:xfrm>
              <a:off x="14249400" y="7048499"/>
              <a:ext cx="922884" cy="19812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dirty="0">
                <a:solidFill>
                  <a:schemeClr val="bg1"/>
                </a:solidFill>
                <a:latin typeface="Poppins Light" panose="00000400000000000000" pitchFamily="2" charset="0"/>
                <a:cs typeface="Poppins Light" panose="00000400000000000000" pitchFamily="2" charset="0"/>
              </a:endParaRPr>
            </a:p>
          </p:txBody>
        </p:sp>
      </p:grpSp>
      <p:sp>
        <p:nvSpPr>
          <p:cNvPr id="18" name="Rectangle 17">
            <a:extLst>
              <a:ext uri="{FF2B5EF4-FFF2-40B4-BE49-F238E27FC236}">
                <a16:creationId xmlns:a16="http://schemas.microsoft.com/office/drawing/2014/main" id="{157D6DD6-7128-D304-A08C-6F5916E7B2EB}"/>
              </a:ext>
            </a:extLst>
          </p:cNvPr>
          <p:cNvSpPr/>
          <p:nvPr/>
        </p:nvSpPr>
        <p:spPr>
          <a:xfrm>
            <a:off x="2133600" y="3002970"/>
            <a:ext cx="2264216" cy="1017959"/>
          </a:xfrm>
          <a:prstGeom prst="rect">
            <a:avLst/>
          </a:prstGeom>
          <a:solidFill>
            <a:srgbClr val="604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chemeClr val="bg1"/>
                </a:solidFill>
                <a:latin typeface="Poppins Light" panose="00000400000000000000" pitchFamily="2" charset="0"/>
                <a:cs typeface="Poppins Light" panose="00000400000000000000" pitchFamily="2" charset="0"/>
              </a:rPr>
              <a:t>Define Problem</a:t>
            </a:r>
          </a:p>
        </p:txBody>
      </p:sp>
      <p:sp>
        <p:nvSpPr>
          <p:cNvPr id="19" name="Rectangle 18">
            <a:extLst>
              <a:ext uri="{FF2B5EF4-FFF2-40B4-BE49-F238E27FC236}">
                <a16:creationId xmlns:a16="http://schemas.microsoft.com/office/drawing/2014/main" id="{A6854822-CF5B-4492-0BB3-6D8162C194D0}"/>
              </a:ext>
            </a:extLst>
          </p:cNvPr>
          <p:cNvSpPr/>
          <p:nvPr/>
        </p:nvSpPr>
        <p:spPr>
          <a:xfrm>
            <a:off x="2153728" y="5344221"/>
            <a:ext cx="2264216" cy="1017959"/>
          </a:xfrm>
          <a:prstGeom prst="rect">
            <a:avLst/>
          </a:prstGeom>
          <a:solidFill>
            <a:srgbClr val="604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chemeClr val="bg1"/>
                </a:solidFill>
                <a:latin typeface="Poppins Light" panose="00000400000000000000" pitchFamily="2" charset="0"/>
                <a:cs typeface="Poppins Light" panose="00000400000000000000" pitchFamily="2" charset="0"/>
              </a:rPr>
              <a:t>Ideate Approach</a:t>
            </a:r>
          </a:p>
        </p:txBody>
      </p:sp>
      <p:sp>
        <p:nvSpPr>
          <p:cNvPr id="20" name="Rectangle 19">
            <a:extLst>
              <a:ext uri="{FF2B5EF4-FFF2-40B4-BE49-F238E27FC236}">
                <a16:creationId xmlns:a16="http://schemas.microsoft.com/office/drawing/2014/main" id="{E846C96F-F264-25B0-EE8E-0DA63691E6E0}"/>
              </a:ext>
            </a:extLst>
          </p:cNvPr>
          <p:cNvSpPr/>
          <p:nvPr/>
        </p:nvSpPr>
        <p:spPr>
          <a:xfrm>
            <a:off x="2174834" y="7527800"/>
            <a:ext cx="2264216" cy="1017960"/>
          </a:xfrm>
          <a:prstGeom prst="rect">
            <a:avLst/>
          </a:prstGeom>
          <a:solidFill>
            <a:srgbClr val="604A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chemeClr val="bg1"/>
                </a:solidFill>
                <a:latin typeface="Poppins Light" panose="00000400000000000000" pitchFamily="2" charset="0"/>
                <a:cs typeface="Poppins Light" panose="00000400000000000000" pitchFamily="2" charset="0"/>
              </a:rPr>
              <a:t>Create </a:t>
            </a:r>
          </a:p>
          <a:p>
            <a:pPr algn="ctr"/>
            <a:r>
              <a:rPr lang="en-GB" sz="2000" dirty="0">
                <a:solidFill>
                  <a:schemeClr val="bg1"/>
                </a:solidFill>
                <a:latin typeface="Poppins Light" panose="00000400000000000000" pitchFamily="2" charset="0"/>
                <a:cs typeface="Poppins Light" panose="00000400000000000000" pitchFamily="2" charset="0"/>
              </a:rPr>
              <a:t>Solution</a:t>
            </a:r>
          </a:p>
        </p:txBody>
      </p:sp>
    </p:spTree>
    <p:extLst>
      <p:ext uri="{BB962C8B-B14F-4D97-AF65-F5344CB8AC3E}">
        <p14:creationId xmlns:p14="http://schemas.microsoft.com/office/powerpoint/2010/main" val="1370127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6346940" y="8545760"/>
            <a:ext cx="831328" cy="1826965"/>
            <a:chOff x="0" y="0"/>
            <a:chExt cx="1045580" cy="2297816"/>
          </a:xfrm>
        </p:grpSpPr>
        <p:sp>
          <p:nvSpPr>
            <p:cNvPr id="4" name="Freeform 4"/>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5" name="TextBox 5"/>
          <p:cNvSpPr txBox="1"/>
          <p:nvPr/>
        </p:nvSpPr>
        <p:spPr>
          <a:xfrm>
            <a:off x="16581489" y="8776970"/>
            <a:ext cx="362229" cy="475579"/>
          </a:xfrm>
          <a:prstGeom prst="rect">
            <a:avLst/>
          </a:prstGeom>
        </p:spPr>
        <p:txBody>
          <a:bodyPr lIns="0" tIns="0" rIns="0" bIns="0" rtlCol="0" anchor="t">
            <a:spAutoFit/>
          </a:bodyPr>
          <a:lstStyle/>
          <a:p>
            <a:pPr algn="ctr">
              <a:lnSpc>
                <a:spcPts val="3919"/>
              </a:lnSpc>
            </a:pPr>
            <a:r>
              <a:rPr lang="en-US" sz="2799" dirty="0">
                <a:solidFill>
                  <a:srgbClr val="F2EDDB"/>
                </a:solidFill>
                <a:latin typeface="Poppins Light"/>
              </a:rPr>
              <a:t>4</a:t>
            </a:r>
          </a:p>
        </p:txBody>
      </p:sp>
      <p:sp>
        <p:nvSpPr>
          <p:cNvPr id="8" name="TextBox 8"/>
          <p:cNvSpPr txBox="1"/>
          <p:nvPr/>
        </p:nvSpPr>
        <p:spPr>
          <a:xfrm>
            <a:off x="810965" y="1202281"/>
            <a:ext cx="6950569" cy="692497"/>
          </a:xfrm>
          <a:prstGeom prst="rect">
            <a:avLst/>
          </a:prstGeom>
        </p:spPr>
        <p:txBody>
          <a:bodyPr lIns="0" tIns="0" rIns="0" bIns="0" rtlCol="0" anchor="t">
            <a:spAutoFit/>
          </a:bodyPr>
          <a:lstStyle/>
          <a:p>
            <a:pPr>
              <a:lnSpc>
                <a:spcPts val="5599"/>
              </a:lnSpc>
            </a:pPr>
            <a:r>
              <a:rPr lang="en-US" sz="3999" dirty="0">
                <a:solidFill>
                  <a:srgbClr val="1D7151"/>
                </a:solidFill>
                <a:latin typeface="TAN Mon Cheri"/>
              </a:rPr>
              <a:t>State Flow</a:t>
            </a:r>
          </a:p>
        </p:txBody>
      </p:sp>
      <p:sp>
        <p:nvSpPr>
          <p:cNvPr id="10" name="TextBox 5">
            <a:extLst>
              <a:ext uri="{FF2B5EF4-FFF2-40B4-BE49-F238E27FC236}">
                <a16:creationId xmlns:a16="http://schemas.microsoft.com/office/drawing/2014/main" id="{8E96450D-6C33-265C-3C92-B909E84C8569}"/>
              </a:ext>
            </a:extLst>
          </p:cNvPr>
          <p:cNvSpPr txBox="1"/>
          <p:nvPr/>
        </p:nvSpPr>
        <p:spPr>
          <a:xfrm>
            <a:off x="13704852" y="622935"/>
            <a:ext cx="3554448" cy="413190"/>
          </a:xfrm>
          <a:prstGeom prst="rect">
            <a:avLst/>
          </a:prstGeom>
        </p:spPr>
        <p:txBody>
          <a:bodyPr lIns="0" tIns="0" rIns="0" bIns="0" rtlCol="0" anchor="t">
            <a:spAutoFit/>
          </a:bodyPr>
          <a:lstStyle/>
          <a:p>
            <a:pPr algn="r">
              <a:lnSpc>
                <a:spcPts val="3359"/>
              </a:lnSpc>
            </a:pPr>
            <a:r>
              <a:rPr lang="en-US" sz="2400" dirty="0">
                <a:solidFill>
                  <a:srgbClr val="1D7151"/>
                </a:solidFill>
                <a:latin typeface="Poppins Light"/>
              </a:rPr>
              <a:t>[NAME OF STUDENT]</a:t>
            </a:r>
          </a:p>
        </p:txBody>
      </p:sp>
      <p:sp>
        <p:nvSpPr>
          <p:cNvPr id="2" name="Rectangle 1">
            <a:extLst>
              <a:ext uri="{FF2B5EF4-FFF2-40B4-BE49-F238E27FC236}">
                <a16:creationId xmlns:a16="http://schemas.microsoft.com/office/drawing/2014/main" id="{2A7B4C27-EC0F-71AE-F8FF-B543499B8316}"/>
              </a:ext>
            </a:extLst>
          </p:cNvPr>
          <p:cNvSpPr/>
          <p:nvPr/>
        </p:nvSpPr>
        <p:spPr>
          <a:xfrm>
            <a:off x="10972800" y="8825865"/>
            <a:ext cx="3810000" cy="838200"/>
          </a:xfrm>
          <a:prstGeom prst="rect">
            <a:avLst/>
          </a:prstGeom>
          <a:solidFill>
            <a:srgbClr val="1D7151">
              <a:alpha val="6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dirty="0">
                <a:solidFill>
                  <a:schemeClr val="bg1"/>
                </a:solidFill>
                <a:latin typeface="Poppins Light" panose="00000400000000000000" pitchFamily="2" charset="0"/>
                <a:cs typeface="Poppins Light" panose="00000400000000000000" pitchFamily="2" charset="0"/>
              </a:rPr>
              <a:t>Winner</a:t>
            </a:r>
          </a:p>
        </p:txBody>
      </p:sp>
      <p:sp>
        <p:nvSpPr>
          <p:cNvPr id="6" name="Rectangle 5">
            <a:extLst>
              <a:ext uri="{FF2B5EF4-FFF2-40B4-BE49-F238E27FC236}">
                <a16:creationId xmlns:a16="http://schemas.microsoft.com/office/drawing/2014/main" id="{D542EAE7-2B05-AA65-3B2D-46927F2EA4AF}"/>
              </a:ext>
            </a:extLst>
          </p:cNvPr>
          <p:cNvSpPr/>
          <p:nvPr/>
        </p:nvSpPr>
        <p:spPr>
          <a:xfrm>
            <a:off x="10972800" y="7534702"/>
            <a:ext cx="3810000" cy="838200"/>
          </a:xfrm>
          <a:prstGeom prst="rect">
            <a:avLst/>
          </a:prstGeom>
          <a:solidFill>
            <a:srgbClr val="1D7151">
              <a:alpha val="7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dirty="0">
                <a:solidFill>
                  <a:schemeClr val="bg1"/>
                </a:solidFill>
                <a:latin typeface="Poppins Light" panose="00000400000000000000" pitchFamily="2" charset="0"/>
                <a:cs typeface="Poppins Light" panose="00000400000000000000" pitchFamily="2" charset="0"/>
              </a:rPr>
              <a:t>Result</a:t>
            </a:r>
          </a:p>
        </p:txBody>
      </p:sp>
      <p:sp>
        <p:nvSpPr>
          <p:cNvPr id="7" name="Rectangle 6">
            <a:extLst>
              <a:ext uri="{FF2B5EF4-FFF2-40B4-BE49-F238E27FC236}">
                <a16:creationId xmlns:a16="http://schemas.microsoft.com/office/drawing/2014/main" id="{830C9274-67C6-CC25-A08F-A7DC000C308A}"/>
              </a:ext>
            </a:extLst>
          </p:cNvPr>
          <p:cNvSpPr/>
          <p:nvPr/>
        </p:nvSpPr>
        <p:spPr>
          <a:xfrm>
            <a:off x="10972799" y="4952373"/>
            <a:ext cx="3810000" cy="2096127"/>
          </a:xfrm>
          <a:prstGeom prst="rect">
            <a:avLst/>
          </a:prstGeom>
          <a:solidFill>
            <a:srgbClr val="1D7151">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bg1"/>
                </a:solidFill>
                <a:latin typeface="Poppins Light" panose="00000400000000000000" pitchFamily="2" charset="0"/>
                <a:cs typeface="Poppins Light" panose="00000400000000000000" pitchFamily="2" charset="0"/>
              </a:rPr>
              <a:t>Gameplay</a:t>
            </a:r>
          </a:p>
        </p:txBody>
      </p:sp>
      <p:sp>
        <p:nvSpPr>
          <p:cNvPr id="11" name="Rectangle 10">
            <a:extLst>
              <a:ext uri="{FF2B5EF4-FFF2-40B4-BE49-F238E27FC236}">
                <a16:creationId xmlns:a16="http://schemas.microsoft.com/office/drawing/2014/main" id="{4EF13C55-B218-0176-807D-B6EF6D1DAABB}"/>
              </a:ext>
            </a:extLst>
          </p:cNvPr>
          <p:cNvSpPr/>
          <p:nvPr/>
        </p:nvSpPr>
        <p:spPr>
          <a:xfrm>
            <a:off x="10972799" y="3610441"/>
            <a:ext cx="3810000" cy="838200"/>
          </a:xfrm>
          <a:prstGeom prst="rect">
            <a:avLst/>
          </a:prstGeom>
          <a:solidFill>
            <a:srgbClr val="1D7151">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bg1"/>
                </a:solidFill>
                <a:latin typeface="Poppins Light" panose="00000400000000000000" pitchFamily="2" charset="0"/>
                <a:cs typeface="Poppins Light" panose="00000400000000000000" pitchFamily="2" charset="0"/>
              </a:rPr>
              <a:t>Ready</a:t>
            </a:r>
          </a:p>
        </p:txBody>
      </p:sp>
      <p:sp>
        <p:nvSpPr>
          <p:cNvPr id="12" name="Rectangle 11">
            <a:extLst>
              <a:ext uri="{FF2B5EF4-FFF2-40B4-BE49-F238E27FC236}">
                <a16:creationId xmlns:a16="http://schemas.microsoft.com/office/drawing/2014/main" id="{03ADC422-855A-1E86-41BA-B5DAFDF26E31}"/>
              </a:ext>
            </a:extLst>
          </p:cNvPr>
          <p:cNvSpPr/>
          <p:nvPr/>
        </p:nvSpPr>
        <p:spPr>
          <a:xfrm>
            <a:off x="10972800" y="2370046"/>
            <a:ext cx="3810000" cy="838200"/>
          </a:xfrm>
          <a:prstGeom prst="rect">
            <a:avLst/>
          </a:prstGeom>
          <a:solidFill>
            <a:srgbClr val="1D7151">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bg1"/>
                </a:solidFill>
                <a:latin typeface="Poppins Light" panose="00000400000000000000" pitchFamily="2" charset="0"/>
                <a:cs typeface="Poppins Light" panose="00000400000000000000" pitchFamily="2" charset="0"/>
              </a:rPr>
              <a:t>Scoreboard</a:t>
            </a:r>
          </a:p>
        </p:txBody>
      </p:sp>
      <p:cxnSp>
        <p:nvCxnSpPr>
          <p:cNvPr id="17" name="Straight Arrow Connector 16">
            <a:extLst>
              <a:ext uri="{FF2B5EF4-FFF2-40B4-BE49-F238E27FC236}">
                <a16:creationId xmlns:a16="http://schemas.microsoft.com/office/drawing/2014/main" id="{8A32EC23-BC43-CE7A-04AA-2A242026421B}"/>
              </a:ext>
            </a:extLst>
          </p:cNvPr>
          <p:cNvCxnSpPr>
            <a:stCxn id="12" idx="2"/>
            <a:endCxn id="11" idx="0"/>
          </p:cNvCxnSpPr>
          <p:nvPr/>
        </p:nvCxnSpPr>
        <p:spPr>
          <a:xfrm flipH="1">
            <a:off x="12877799" y="3208246"/>
            <a:ext cx="1" cy="40219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21E8541-6557-F842-5CF5-916C83507A52}"/>
              </a:ext>
            </a:extLst>
          </p:cNvPr>
          <p:cNvCxnSpPr>
            <a:cxnSpLocks/>
            <a:stCxn id="11" idx="2"/>
          </p:cNvCxnSpPr>
          <p:nvPr/>
        </p:nvCxnSpPr>
        <p:spPr>
          <a:xfrm>
            <a:off x="12877799" y="4448641"/>
            <a:ext cx="0" cy="45296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F4E9BDF-2257-9342-9564-D2685C2ACC14}"/>
              </a:ext>
            </a:extLst>
          </p:cNvPr>
          <p:cNvCxnSpPr>
            <a:cxnSpLocks/>
            <a:stCxn id="7" idx="2"/>
            <a:endCxn id="6" idx="0"/>
          </p:cNvCxnSpPr>
          <p:nvPr/>
        </p:nvCxnSpPr>
        <p:spPr>
          <a:xfrm>
            <a:off x="12877799" y="7048500"/>
            <a:ext cx="1" cy="48620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E0D8108-8530-3B01-5D78-F202F5B3A3DD}"/>
              </a:ext>
            </a:extLst>
          </p:cNvPr>
          <p:cNvCxnSpPr>
            <a:cxnSpLocks/>
            <a:stCxn id="6" idx="2"/>
            <a:endCxn id="2" idx="0"/>
          </p:cNvCxnSpPr>
          <p:nvPr/>
        </p:nvCxnSpPr>
        <p:spPr>
          <a:xfrm>
            <a:off x="12877800" y="8372902"/>
            <a:ext cx="0" cy="45296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a:extLst>
              <a:ext uri="{FF2B5EF4-FFF2-40B4-BE49-F238E27FC236}">
                <a16:creationId xmlns:a16="http://schemas.microsoft.com/office/drawing/2014/main" id="{ACBEC695-9187-DBD3-8F8F-13343C6C1CBE}"/>
              </a:ext>
            </a:extLst>
          </p:cNvPr>
          <p:cNvCxnSpPr>
            <a:stCxn id="6" idx="1"/>
            <a:endCxn id="12" idx="1"/>
          </p:cNvCxnSpPr>
          <p:nvPr/>
        </p:nvCxnSpPr>
        <p:spPr>
          <a:xfrm rot="10800000">
            <a:off x="10972800" y="2789146"/>
            <a:ext cx="12700" cy="5164656"/>
          </a:xfrm>
          <a:prstGeom prst="bentConnector3">
            <a:avLst>
              <a:gd name="adj1" fmla="val 7777354"/>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D6763F39-0C57-AD68-854C-B7617F144AF8}"/>
              </a:ext>
            </a:extLst>
          </p:cNvPr>
          <p:cNvGrpSpPr/>
          <p:nvPr/>
        </p:nvGrpSpPr>
        <p:grpSpPr>
          <a:xfrm>
            <a:off x="810965" y="3239024"/>
            <a:ext cx="7845004" cy="5595633"/>
            <a:chOff x="11810999" y="1742377"/>
            <a:chExt cx="5361236" cy="6597437"/>
          </a:xfrm>
        </p:grpSpPr>
        <p:sp>
          <p:nvSpPr>
            <p:cNvPr id="34" name="Rectangle 33">
              <a:extLst>
                <a:ext uri="{FF2B5EF4-FFF2-40B4-BE49-F238E27FC236}">
                  <a16:creationId xmlns:a16="http://schemas.microsoft.com/office/drawing/2014/main" id="{0BD52430-C460-1BA9-6167-191CAF63FEDC}"/>
                </a:ext>
              </a:extLst>
            </p:cNvPr>
            <p:cNvSpPr/>
            <p:nvPr/>
          </p:nvSpPr>
          <p:spPr>
            <a:xfrm>
              <a:off x="11810999" y="1742377"/>
              <a:ext cx="4749984" cy="6597437"/>
            </a:xfrm>
            <a:prstGeom prst="rect">
              <a:avLst/>
            </a:prstGeom>
            <a:solidFill>
              <a:srgbClr val="1D7151">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2" algn="just" defTabSz="595313">
                <a:lnSpc>
                  <a:spcPct val="150000"/>
                </a:lnSpc>
                <a:tabLst>
                  <a:tab pos="4759325" algn="l"/>
                </a:tabLst>
              </a:pPr>
              <a:r>
                <a:rPr lang="en-US" sz="2000" dirty="0">
                  <a:solidFill>
                    <a:schemeClr val="bg1"/>
                  </a:solidFill>
                  <a:latin typeface="Poppins Light" panose="00000400000000000000" pitchFamily="2" charset="0"/>
                  <a:cs typeface="Poppins Light" panose="00000400000000000000" pitchFamily="2" charset="0"/>
                </a:rPr>
                <a:t>This flowchart shows how the transition between the different states. For instance, after seeing the scoreboard, players can choose to start their game and it will naturally move from ready to question to answer for the player to write an answer. Results will be shown immediately. A final winner screen will show who won the game.</a:t>
              </a:r>
            </a:p>
          </p:txBody>
        </p:sp>
        <p:sp>
          <p:nvSpPr>
            <p:cNvPr id="35" name="Rectangle 34">
              <a:extLst>
                <a:ext uri="{FF2B5EF4-FFF2-40B4-BE49-F238E27FC236}">
                  <a16:creationId xmlns:a16="http://schemas.microsoft.com/office/drawing/2014/main" id="{A15DA8B2-9FDB-7085-FB5D-50D46F48DD30}"/>
                </a:ext>
              </a:extLst>
            </p:cNvPr>
            <p:cNvSpPr/>
            <p:nvPr/>
          </p:nvSpPr>
          <p:spPr>
            <a:xfrm>
              <a:off x="16560983" y="1742377"/>
              <a:ext cx="611252" cy="6597437"/>
            </a:xfrm>
            <a:prstGeom prst="rect">
              <a:avLst/>
            </a:prstGeom>
            <a:solidFill>
              <a:srgbClr val="1D7151">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2" algn="just" defTabSz="595313">
                <a:tabLst>
                  <a:tab pos="4759325" algn="l"/>
                </a:tabLst>
              </a:pPr>
              <a:endParaRPr lang="en-US" sz="2000" dirty="0">
                <a:solidFill>
                  <a:schemeClr val="bg1"/>
                </a:solidFill>
                <a:latin typeface="Poppins Light" panose="00000400000000000000" pitchFamily="2" charset="0"/>
                <a:cs typeface="Poppins Light" panose="00000400000000000000" pitchFamily="2" charset="0"/>
              </a:endParaRPr>
            </a:p>
          </p:txBody>
        </p:sp>
      </p:grpSp>
    </p:spTree>
    <p:extLst>
      <p:ext uri="{BB962C8B-B14F-4D97-AF65-F5344CB8AC3E}">
        <p14:creationId xmlns:p14="http://schemas.microsoft.com/office/powerpoint/2010/main" val="9533847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6346940" y="8545760"/>
            <a:ext cx="831328" cy="1826965"/>
            <a:chOff x="0" y="0"/>
            <a:chExt cx="1045580" cy="2297816"/>
          </a:xfrm>
        </p:grpSpPr>
        <p:sp>
          <p:nvSpPr>
            <p:cNvPr id="4" name="Freeform 4"/>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5" name="TextBox 5"/>
          <p:cNvSpPr txBox="1"/>
          <p:nvPr/>
        </p:nvSpPr>
        <p:spPr>
          <a:xfrm>
            <a:off x="16581489" y="8776970"/>
            <a:ext cx="362229" cy="481330"/>
          </a:xfrm>
          <a:prstGeom prst="rect">
            <a:avLst/>
          </a:prstGeom>
        </p:spPr>
        <p:txBody>
          <a:bodyPr lIns="0" tIns="0" rIns="0" bIns="0" rtlCol="0" anchor="t">
            <a:spAutoFit/>
          </a:bodyPr>
          <a:lstStyle/>
          <a:p>
            <a:pPr algn="ctr">
              <a:lnSpc>
                <a:spcPts val="3919"/>
              </a:lnSpc>
            </a:pPr>
            <a:r>
              <a:rPr lang="en-US" sz="2799" dirty="0">
                <a:solidFill>
                  <a:srgbClr val="F2EDDB"/>
                </a:solidFill>
                <a:latin typeface="Poppins Light"/>
              </a:rPr>
              <a:t>5</a:t>
            </a:r>
          </a:p>
        </p:txBody>
      </p:sp>
      <p:sp>
        <p:nvSpPr>
          <p:cNvPr id="8" name="TextBox 8"/>
          <p:cNvSpPr txBox="1"/>
          <p:nvPr/>
        </p:nvSpPr>
        <p:spPr>
          <a:xfrm>
            <a:off x="810965" y="1202281"/>
            <a:ext cx="6950569" cy="692497"/>
          </a:xfrm>
          <a:prstGeom prst="rect">
            <a:avLst/>
          </a:prstGeom>
        </p:spPr>
        <p:txBody>
          <a:bodyPr lIns="0" tIns="0" rIns="0" bIns="0" rtlCol="0" anchor="t">
            <a:spAutoFit/>
          </a:bodyPr>
          <a:lstStyle/>
          <a:p>
            <a:pPr>
              <a:lnSpc>
                <a:spcPts val="5599"/>
              </a:lnSpc>
            </a:pPr>
            <a:r>
              <a:rPr lang="en-US" sz="3999" dirty="0">
                <a:solidFill>
                  <a:srgbClr val="1D7151"/>
                </a:solidFill>
                <a:latin typeface="TAN Mon Cheri"/>
              </a:rPr>
              <a:t>Python Concept</a:t>
            </a:r>
          </a:p>
        </p:txBody>
      </p:sp>
      <p:sp>
        <p:nvSpPr>
          <p:cNvPr id="10" name="TextBox 5">
            <a:extLst>
              <a:ext uri="{FF2B5EF4-FFF2-40B4-BE49-F238E27FC236}">
                <a16:creationId xmlns:a16="http://schemas.microsoft.com/office/drawing/2014/main" id="{8E96450D-6C33-265C-3C92-B909E84C8569}"/>
              </a:ext>
            </a:extLst>
          </p:cNvPr>
          <p:cNvSpPr txBox="1"/>
          <p:nvPr/>
        </p:nvSpPr>
        <p:spPr>
          <a:xfrm>
            <a:off x="13704852" y="622935"/>
            <a:ext cx="3554448" cy="413190"/>
          </a:xfrm>
          <a:prstGeom prst="rect">
            <a:avLst/>
          </a:prstGeom>
        </p:spPr>
        <p:txBody>
          <a:bodyPr lIns="0" tIns="0" rIns="0" bIns="0" rtlCol="0" anchor="t">
            <a:spAutoFit/>
          </a:bodyPr>
          <a:lstStyle/>
          <a:p>
            <a:pPr algn="r">
              <a:lnSpc>
                <a:spcPts val="3359"/>
              </a:lnSpc>
            </a:pPr>
            <a:r>
              <a:rPr lang="en-US" sz="2400" dirty="0">
                <a:solidFill>
                  <a:srgbClr val="1D7151"/>
                </a:solidFill>
                <a:latin typeface="Poppins Light"/>
              </a:rPr>
              <a:t>[NAME OF STUDENT]</a:t>
            </a:r>
          </a:p>
        </p:txBody>
      </p:sp>
      <p:grpSp>
        <p:nvGrpSpPr>
          <p:cNvPr id="19" name="Group 18">
            <a:extLst>
              <a:ext uri="{FF2B5EF4-FFF2-40B4-BE49-F238E27FC236}">
                <a16:creationId xmlns:a16="http://schemas.microsoft.com/office/drawing/2014/main" id="{9CF0F045-03DA-2430-91E7-A302CEBBE5BF}"/>
              </a:ext>
            </a:extLst>
          </p:cNvPr>
          <p:cNvGrpSpPr/>
          <p:nvPr/>
        </p:nvGrpSpPr>
        <p:grpSpPr>
          <a:xfrm>
            <a:off x="3754028" y="2628899"/>
            <a:ext cx="11418256" cy="1981201"/>
            <a:chOff x="3754028" y="2628899"/>
            <a:chExt cx="11418256" cy="1981201"/>
          </a:xfrm>
          <a:solidFill>
            <a:schemeClr val="accent2">
              <a:lumMod val="60000"/>
              <a:lumOff val="40000"/>
            </a:schemeClr>
          </a:solidFill>
        </p:grpSpPr>
        <p:sp>
          <p:nvSpPr>
            <p:cNvPr id="20" name="Rectangle 19">
              <a:extLst>
                <a:ext uri="{FF2B5EF4-FFF2-40B4-BE49-F238E27FC236}">
                  <a16:creationId xmlns:a16="http://schemas.microsoft.com/office/drawing/2014/main" id="{B5F6F38A-4E15-A8C3-BE78-8C6EE1C21480}"/>
                </a:ext>
              </a:extLst>
            </p:cNvPr>
            <p:cNvSpPr/>
            <p:nvPr/>
          </p:nvSpPr>
          <p:spPr>
            <a:xfrm>
              <a:off x="3754028" y="2628899"/>
              <a:ext cx="10495372" cy="19812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2" algn="just" defTabSz="595313">
                <a:tabLst>
                  <a:tab pos="4759325" algn="l"/>
                </a:tabLst>
              </a:pPr>
              <a:r>
                <a:rPr lang="en-US" sz="2000" dirty="0">
                  <a:solidFill>
                    <a:schemeClr val="bg1"/>
                  </a:solidFill>
                  <a:latin typeface="Poppins Light" panose="00000400000000000000" pitchFamily="2" charset="0"/>
                  <a:cs typeface="Poppins Light" panose="00000400000000000000" pitchFamily="2" charset="0"/>
                </a:rPr>
                <a:t>Pygame is a set of Python modules designed for writing video games. It provides functionality for creating windows, handling events like key presses, and drawing graphics on the screen.</a:t>
              </a:r>
            </a:p>
          </p:txBody>
        </p:sp>
        <p:sp>
          <p:nvSpPr>
            <p:cNvPr id="22" name="Rectangle 21">
              <a:extLst>
                <a:ext uri="{FF2B5EF4-FFF2-40B4-BE49-F238E27FC236}">
                  <a16:creationId xmlns:a16="http://schemas.microsoft.com/office/drawing/2014/main" id="{85D9D111-282F-197B-1483-4966FC3D15E0}"/>
                </a:ext>
              </a:extLst>
            </p:cNvPr>
            <p:cNvSpPr/>
            <p:nvPr/>
          </p:nvSpPr>
          <p:spPr>
            <a:xfrm>
              <a:off x="14249400" y="2628899"/>
              <a:ext cx="922884" cy="19812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2" algn="just"/>
              <a:endParaRPr lang="en-US" sz="2000" dirty="0">
                <a:solidFill>
                  <a:schemeClr val="bg1"/>
                </a:solidFill>
                <a:latin typeface="Poppins Light" panose="00000400000000000000" pitchFamily="2" charset="0"/>
                <a:cs typeface="Poppins Light" panose="00000400000000000000" pitchFamily="2" charset="0"/>
              </a:endParaRPr>
            </a:p>
          </p:txBody>
        </p:sp>
      </p:grpSp>
      <p:grpSp>
        <p:nvGrpSpPr>
          <p:cNvPr id="23" name="Group 22">
            <a:extLst>
              <a:ext uri="{FF2B5EF4-FFF2-40B4-BE49-F238E27FC236}">
                <a16:creationId xmlns:a16="http://schemas.microsoft.com/office/drawing/2014/main" id="{2FB74856-3A28-1EE7-4158-E47643CBDB93}"/>
              </a:ext>
            </a:extLst>
          </p:cNvPr>
          <p:cNvGrpSpPr/>
          <p:nvPr/>
        </p:nvGrpSpPr>
        <p:grpSpPr>
          <a:xfrm>
            <a:off x="3754028" y="4838700"/>
            <a:ext cx="11418256" cy="1981201"/>
            <a:chOff x="3754028" y="4838700"/>
            <a:chExt cx="11418256" cy="1981201"/>
          </a:xfrm>
          <a:solidFill>
            <a:schemeClr val="accent2">
              <a:lumMod val="60000"/>
              <a:lumOff val="40000"/>
            </a:schemeClr>
          </a:solidFill>
        </p:grpSpPr>
        <p:sp>
          <p:nvSpPr>
            <p:cNvPr id="25" name="Rectangle 24">
              <a:extLst>
                <a:ext uri="{FF2B5EF4-FFF2-40B4-BE49-F238E27FC236}">
                  <a16:creationId xmlns:a16="http://schemas.microsoft.com/office/drawing/2014/main" id="{291BF6BE-F0A0-C5B7-9F7B-4D0CC8C858F2}"/>
                </a:ext>
              </a:extLst>
            </p:cNvPr>
            <p:cNvSpPr/>
            <p:nvPr/>
          </p:nvSpPr>
          <p:spPr>
            <a:xfrm>
              <a:off x="3754028" y="4838700"/>
              <a:ext cx="10495372" cy="19812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2" algn="just"/>
              <a:r>
                <a:rPr lang="en-US" sz="2000" dirty="0">
                  <a:solidFill>
                    <a:schemeClr val="bg1"/>
                  </a:solidFill>
                  <a:latin typeface="Poppins Light" panose="00000400000000000000" pitchFamily="2" charset="0"/>
                  <a:cs typeface="Poppins Light" panose="00000400000000000000" pitchFamily="2" charset="0"/>
                </a:rPr>
                <a:t>Random library provides functions for generating random numbers. This can be useful for scenarios where randomness is required, such as selecting questions or shuffling elements in a game.</a:t>
              </a:r>
            </a:p>
          </p:txBody>
        </p:sp>
        <p:sp>
          <p:nvSpPr>
            <p:cNvPr id="26" name="Rectangle 25">
              <a:extLst>
                <a:ext uri="{FF2B5EF4-FFF2-40B4-BE49-F238E27FC236}">
                  <a16:creationId xmlns:a16="http://schemas.microsoft.com/office/drawing/2014/main" id="{55910FA4-629C-0AC8-9D3C-5B7EB8A405E0}"/>
                </a:ext>
              </a:extLst>
            </p:cNvPr>
            <p:cNvSpPr/>
            <p:nvPr/>
          </p:nvSpPr>
          <p:spPr>
            <a:xfrm>
              <a:off x="14249400" y="4838700"/>
              <a:ext cx="922884" cy="19812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dirty="0">
                <a:solidFill>
                  <a:schemeClr val="bg1"/>
                </a:solidFill>
                <a:latin typeface="Poppins Light" panose="00000400000000000000" pitchFamily="2" charset="0"/>
                <a:cs typeface="Poppins Light" panose="00000400000000000000" pitchFamily="2" charset="0"/>
              </a:endParaRPr>
            </a:p>
          </p:txBody>
        </p:sp>
      </p:grpSp>
      <p:grpSp>
        <p:nvGrpSpPr>
          <p:cNvPr id="28" name="Group 27">
            <a:extLst>
              <a:ext uri="{FF2B5EF4-FFF2-40B4-BE49-F238E27FC236}">
                <a16:creationId xmlns:a16="http://schemas.microsoft.com/office/drawing/2014/main" id="{453073CF-68A4-A7E0-6D93-2D1075C8BB81}"/>
              </a:ext>
            </a:extLst>
          </p:cNvPr>
          <p:cNvGrpSpPr/>
          <p:nvPr/>
        </p:nvGrpSpPr>
        <p:grpSpPr>
          <a:xfrm>
            <a:off x="3754028" y="7048499"/>
            <a:ext cx="11418256" cy="1981203"/>
            <a:chOff x="3754028" y="7048499"/>
            <a:chExt cx="11418256" cy="1981203"/>
          </a:xfrm>
          <a:solidFill>
            <a:schemeClr val="accent2">
              <a:lumMod val="60000"/>
              <a:lumOff val="40000"/>
            </a:schemeClr>
          </a:solidFill>
        </p:grpSpPr>
        <p:sp>
          <p:nvSpPr>
            <p:cNvPr id="29" name="Rectangle 28">
              <a:extLst>
                <a:ext uri="{FF2B5EF4-FFF2-40B4-BE49-F238E27FC236}">
                  <a16:creationId xmlns:a16="http://schemas.microsoft.com/office/drawing/2014/main" id="{C45BCBB4-0463-D219-7ACF-E10FFD983E65}"/>
                </a:ext>
              </a:extLst>
            </p:cNvPr>
            <p:cNvSpPr/>
            <p:nvPr/>
          </p:nvSpPr>
          <p:spPr>
            <a:xfrm>
              <a:off x="3754028" y="7048499"/>
              <a:ext cx="10495372" cy="19812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2" algn="just"/>
              <a:r>
                <a:rPr lang="en-US" sz="2000" dirty="0" err="1">
                  <a:solidFill>
                    <a:schemeClr val="bg1"/>
                  </a:solidFill>
                  <a:latin typeface="Poppins Light" panose="00000400000000000000" pitchFamily="2" charset="0"/>
                  <a:cs typeface="Poppins Light" panose="00000400000000000000" pitchFamily="2" charset="0"/>
                </a:rPr>
                <a:t>Time.sleep</a:t>
              </a:r>
              <a:r>
                <a:rPr lang="en-US" sz="2000" dirty="0">
                  <a:solidFill>
                    <a:schemeClr val="bg1"/>
                  </a:solidFill>
                  <a:latin typeface="Poppins Light" panose="00000400000000000000" pitchFamily="2" charset="0"/>
                  <a:cs typeface="Poppins Light" panose="00000400000000000000" pitchFamily="2" charset="0"/>
                </a:rPr>
                <a:t>() function causes the program to pause for a specified number of seconds. It's commonly used to introduce delays in code execution, which can be useful in scenarios like creating countdowns or simulating time-based events.</a:t>
              </a:r>
              <a:endParaRPr lang="en-GB" sz="2000" dirty="0">
                <a:solidFill>
                  <a:schemeClr val="bg1"/>
                </a:solidFill>
                <a:latin typeface="Poppins Light" panose="00000400000000000000" pitchFamily="2" charset="0"/>
                <a:cs typeface="Poppins Light" panose="00000400000000000000" pitchFamily="2" charset="0"/>
              </a:endParaRPr>
            </a:p>
          </p:txBody>
        </p:sp>
        <p:sp>
          <p:nvSpPr>
            <p:cNvPr id="30" name="Rectangle 29">
              <a:extLst>
                <a:ext uri="{FF2B5EF4-FFF2-40B4-BE49-F238E27FC236}">
                  <a16:creationId xmlns:a16="http://schemas.microsoft.com/office/drawing/2014/main" id="{661FF9F9-BEEF-AF1B-BEF8-DF879FE36BF6}"/>
                </a:ext>
              </a:extLst>
            </p:cNvPr>
            <p:cNvSpPr/>
            <p:nvPr/>
          </p:nvSpPr>
          <p:spPr>
            <a:xfrm>
              <a:off x="14249400" y="7048499"/>
              <a:ext cx="922884" cy="19812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00" dirty="0">
                <a:solidFill>
                  <a:schemeClr val="bg1"/>
                </a:solidFill>
                <a:latin typeface="Poppins Light" panose="00000400000000000000" pitchFamily="2" charset="0"/>
                <a:cs typeface="Poppins Light" panose="00000400000000000000" pitchFamily="2" charset="0"/>
              </a:endParaRPr>
            </a:p>
          </p:txBody>
        </p:sp>
      </p:grpSp>
      <p:sp>
        <p:nvSpPr>
          <p:cNvPr id="31" name="Rectangle 30">
            <a:extLst>
              <a:ext uri="{FF2B5EF4-FFF2-40B4-BE49-F238E27FC236}">
                <a16:creationId xmlns:a16="http://schemas.microsoft.com/office/drawing/2014/main" id="{9AE3D70A-0CDC-DC1F-18E3-BF6A530902E2}"/>
              </a:ext>
            </a:extLst>
          </p:cNvPr>
          <p:cNvSpPr/>
          <p:nvPr/>
        </p:nvSpPr>
        <p:spPr>
          <a:xfrm>
            <a:off x="2133600" y="3002970"/>
            <a:ext cx="2264216" cy="101795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chemeClr val="bg1"/>
                </a:solidFill>
                <a:latin typeface="Poppins Light" panose="00000400000000000000" pitchFamily="2" charset="0"/>
                <a:cs typeface="Poppins Light" panose="00000400000000000000" pitchFamily="2" charset="0"/>
              </a:rPr>
              <a:t>Pygame</a:t>
            </a:r>
          </a:p>
        </p:txBody>
      </p:sp>
      <p:sp>
        <p:nvSpPr>
          <p:cNvPr id="33" name="Rectangle 32">
            <a:extLst>
              <a:ext uri="{FF2B5EF4-FFF2-40B4-BE49-F238E27FC236}">
                <a16:creationId xmlns:a16="http://schemas.microsoft.com/office/drawing/2014/main" id="{62B10C89-BDBD-E305-0ED0-8AA790AFE620}"/>
              </a:ext>
            </a:extLst>
          </p:cNvPr>
          <p:cNvSpPr/>
          <p:nvPr/>
        </p:nvSpPr>
        <p:spPr>
          <a:xfrm>
            <a:off x="2153728" y="5344221"/>
            <a:ext cx="2264216" cy="101795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chemeClr val="bg1"/>
                </a:solidFill>
                <a:latin typeface="Poppins Light" panose="00000400000000000000" pitchFamily="2" charset="0"/>
                <a:cs typeface="Poppins Light" panose="00000400000000000000" pitchFamily="2" charset="0"/>
              </a:rPr>
              <a:t>Random</a:t>
            </a:r>
          </a:p>
        </p:txBody>
      </p:sp>
      <p:sp>
        <p:nvSpPr>
          <p:cNvPr id="37" name="Rectangle 36">
            <a:extLst>
              <a:ext uri="{FF2B5EF4-FFF2-40B4-BE49-F238E27FC236}">
                <a16:creationId xmlns:a16="http://schemas.microsoft.com/office/drawing/2014/main" id="{84A3D42C-F619-2B27-16FC-39DDCF126738}"/>
              </a:ext>
            </a:extLst>
          </p:cNvPr>
          <p:cNvSpPr/>
          <p:nvPr/>
        </p:nvSpPr>
        <p:spPr>
          <a:xfrm>
            <a:off x="2174834" y="7527800"/>
            <a:ext cx="2264216" cy="101796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err="1">
                <a:solidFill>
                  <a:schemeClr val="bg1"/>
                </a:solidFill>
                <a:latin typeface="Poppins Light" panose="00000400000000000000" pitchFamily="2" charset="0"/>
                <a:cs typeface="Poppins Light" panose="00000400000000000000" pitchFamily="2" charset="0"/>
              </a:rPr>
              <a:t>Time.Sleep</a:t>
            </a:r>
            <a:endParaRPr lang="en-GB" sz="2000" dirty="0">
              <a:solidFill>
                <a:schemeClr val="bg1"/>
              </a:solidFill>
              <a:latin typeface="Poppins Light" panose="00000400000000000000" pitchFamily="2" charset="0"/>
              <a:cs typeface="Poppins Light" panose="00000400000000000000" pitchFamily="2" charset="0"/>
            </a:endParaRPr>
          </a:p>
        </p:txBody>
      </p:sp>
    </p:spTree>
    <p:extLst>
      <p:ext uri="{BB962C8B-B14F-4D97-AF65-F5344CB8AC3E}">
        <p14:creationId xmlns:p14="http://schemas.microsoft.com/office/powerpoint/2010/main" val="4039162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6346940" y="8545760"/>
            <a:ext cx="831328" cy="1826965"/>
            <a:chOff x="0" y="0"/>
            <a:chExt cx="1045580" cy="2297816"/>
          </a:xfrm>
        </p:grpSpPr>
        <p:sp>
          <p:nvSpPr>
            <p:cNvPr id="4" name="Freeform 4"/>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5" name="TextBox 5"/>
          <p:cNvSpPr txBox="1"/>
          <p:nvPr/>
        </p:nvSpPr>
        <p:spPr>
          <a:xfrm>
            <a:off x="16581489" y="8776970"/>
            <a:ext cx="362229" cy="481330"/>
          </a:xfrm>
          <a:prstGeom prst="rect">
            <a:avLst/>
          </a:prstGeom>
        </p:spPr>
        <p:txBody>
          <a:bodyPr lIns="0" tIns="0" rIns="0" bIns="0" rtlCol="0" anchor="t">
            <a:spAutoFit/>
          </a:bodyPr>
          <a:lstStyle/>
          <a:p>
            <a:pPr algn="ctr">
              <a:lnSpc>
                <a:spcPts val="3919"/>
              </a:lnSpc>
            </a:pPr>
            <a:r>
              <a:rPr lang="en-US" sz="2799" dirty="0">
                <a:solidFill>
                  <a:srgbClr val="F2EDDB"/>
                </a:solidFill>
                <a:latin typeface="Poppins Light"/>
              </a:rPr>
              <a:t>6</a:t>
            </a:r>
          </a:p>
        </p:txBody>
      </p:sp>
      <p:sp>
        <p:nvSpPr>
          <p:cNvPr id="8" name="TextBox 8"/>
          <p:cNvSpPr txBox="1"/>
          <p:nvPr/>
        </p:nvSpPr>
        <p:spPr>
          <a:xfrm>
            <a:off x="810965" y="1202281"/>
            <a:ext cx="6950569" cy="692497"/>
          </a:xfrm>
          <a:prstGeom prst="rect">
            <a:avLst/>
          </a:prstGeom>
        </p:spPr>
        <p:txBody>
          <a:bodyPr lIns="0" tIns="0" rIns="0" bIns="0" rtlCol="0" anchor="t">
            <a:spAutoFit/>
          </a:bodyPr>
          <a:lstStyle/>
          <a:p>
            <a:pPr>
              <a:lnSpc>
                <a:spcPts val="5599"/>
              </a:lnSpc>
            </a:pPr>
            <a:r>
              <a:rPr lang="en-US" sz="3999" dirty="0">
                <a:solidFill>
                  <a:srgbClr val="1D7151"/>
                </a:solidFill>
                <a:latin typeface="TAN Mon Cheri"/>
              </a:rPr>
              <a:t>Mock Screens</a:t>
            </a:r>
          </a:p>
        </p:txBody>
      </p:sp>
      <p:sp>
        <p:nvSpPr>
          <p:cNvPr id="10" name="TextBox 5">
            <a:extLst>
              <a:ext uri="{FF2B5EF4-FFF2-40B4-BE49-F238E27FC236}">
                <a16:creationId xmlns:a16="http://schemas.microsoft.com/office/drawing/2014/main" id="{8E96450D-6C33-265C-3C92-B909E84C8569}"/>
              </a:ext>
            </a:extLst>
          </p:cNvPr>
          <p:cNvSpPr txBox="1"/>
          <p:nvPr/>
        </p:nvSpPr>
        <p:spPr>
          <a:xfrm>
            <a:off x="13704852" y="622935"/>
            <a:ext cx="3554448" cy="413190"/>
          </a:xfrm>
          <a:prstGeom prst="rect">
            <a:avLst/>
          </a:prstGeom>
        </p:spPr>
        <p:txBody>
          <a:bodyPr lIns="0" tIns="0" rIns="0" bIns="0" rtlCol="0" anchor="t">
            <a:spAutoFit/>
          </a:bodyPr>
          <a:lstStyle/>
          <a:p>
            <a:pPr algn="r">
              <a:lnSpc>
                <a:spcPts val="3359"/>
              </a:lnSpc>
            </a:pPr>
            <a:r>
              <a:rPr lang="en-US" sz="2400" dirty="0">
                <a:solidFill>
                  <a:srgbClr val="1D7151"/>
                </a:solidFill>
                <a:latin typeface="Poppins Light"/>
              </a:rPr>
              <a:t>[NAME OF STUDENT]</a:t>
            </a:r>
          </a:p>
        </p:txBody>
      </p:sp>
      <p:grpSp>
        <p:nvGrpSpPr>
          <p:cNvPr id="35" name="Group 34">
            <a:extLst>
              <a:ext uri="{FF2B5EF4-FFF2-40B4-BE49-F238E27FC236}">
                <a16:creationId xmlns:a16="http://schemas.microsoft.com/office/drawing/2014/main" id="{A7EE9F93-1899-0C2E-48C4-0D0C1B1F2340}"/>
              </a:ext>
            </a:extLst>
          </p:cNvPr>
          <p:cNvGrpSpPr/>
          <p:nvPr/>
        </p:nvGrpSpPr>
        <p:grpSpPr>
          <a:xfrm>
            <a:off x="2377694" y="3086100"/>
            <a:ext cx="13532612" cy="5156140"/>
            <a:chOff x="2377694" y="3086100"/>
            <a:chExt cx="13532612" cy="5156140"/>
          </a:xfrm>
        </p:grpSpPr>
        <p:grpSp>
          <p:nvGrpSpPr>
            <p:cNvPr id="27" name="Group 26">
              <a:extLst>
                <a:ext uri="{FF2B5EF4-FFF2-40B4-BE49-F238E27FC236}">
                  <a16:creationId xmlns:a16="http://schemas.microsoft.com/office/drawing/2014/main" id="{4BDFD509-4B57-F4E5-4B2C-1E20AFA73AAE}"/>
                </a:ext>
              </a:extLst>
            </p:cNvPr>
            <p:cNvGrpSpPr/>
            <p:nvPr/>
          </p:nvGrpSpPr>
          <p:grpSpPr>
            <a:xfrm>
              <a:off x="2377694" y="3086100"/>
              <a:ext cx="5914855" cy="5156140"/>
              <a:chOff x="2390946" y="3190461"/>
              <a:chExt cx="5914855" cy="5156140"/>
            </a:xfrm>
          </p:grpSpPr>
          <p:grpSp>
            <p:nvGrpSpPr>
              <p:cNvPr id="23" name="Group 22">
                <a:extLst>
                  <a:ext uri="{FF2B5EF4-FFF2-40B4-BE49-F238E27FC236}">
                    <a16:creationId xmlns:a16="http://schemas.microsoft.com/office/drawing/2014/main" id="{11A48AD8-55BB-CAD4-4E45-E92783E7D219}"/>
                  </a:ext>
                </a:extLst>
              </p:cNvPr>
              <p:cNvGrpSpPr/>
              <p:nvPr/>
            </p:nvGrpSpPr>
            <p:grpSpPr>
              <a:xfrm>
                <a:off x="2390946" y="3190461"/>
                <a:ext cx="5914854" cy="4436140"/>
                <a:chOff x="794470" y="3643723"/>
                <a:chExt cx="6546189" cy="5673049"/>
              </a:xfrm>
            </p:grpSpPr>
            <p:sp>
              <p:nvSpPr>
                <p:cNvPr id="24" name="Rectangle 23">
                  <a:extLst>
                    <a:ext uri="{FF2B5EF4-FFF2-40B4-BE49-F238E27FC236}">
                      <a16:creationId xmlns:a16="http://schemas.microsoft.com/office/drawing/2014/main" id="{3F62B000-0BCA-5221-90D3-18B6AE88AB20}"/>
                    </a:ext>
                  </a:extLst>
                </p:cNvPr>
                <p:cNvSpPr/>
                <p:nvPr/>
              </p:nvSpPr>
              <p:spPr>
                <a:xfrm>
                  <a:off x="1053324" y="7949906"/>
                  <a:ext cx="4680000"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Description</a:t>
                  </a:r>
                  <a:endParaRPr lang="en-US" sz="1800" i="1" dirty="0">
                    <a:solidFill>
                      <a:srgbClr val="545454"/>
                    </a:solidFill>
                    <a:latin typeface="Poppins Light"/>
                  </a:endParaRPr>
                </a:p>
              </p:txBody>
            </p:sp>
            <p:pic>
              <p:nvPicPr>
                <p:cNvPr id="25" name="Picture 4">
                  <a:extLst>
                    <a:ext uri="{FF2B5EF4-FFF2-40B4-BE49-F238E27FC236}">
                      <a16:creationId xmlns:a16="http://schemas.microsoft.com/office/drawing/2014/main" id="{0C849EFF-04A9-2F87-928B-EDDCBD12E70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t="3784" b="3784"/>
                <a:stretch/>
              </p:blipFill>
              <p:spPr bwMode="auto">
                <a:xfrm>
                  <a:off x="794470" y="3643723"/>
                  <a:ext cx="6546189" cy="567304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grpSp>
          <p:sp>
            <p:nvSpPr>
              <p:cNvPr id="26" name="Rectangle 25">
                <a:extLst>
                  <a:ext uri="{FF2B5EF4-FFF2-40B4-BE49-F238E27FC236}">
                    <a16:creationId xmlns:a16="http://schemas.microsoft.com/office/drawing/2014/main" id="{6FE0393E-720A-91EB-1743-8ED327F01A4B}"/>
                  </a:ext>
                </a:extLst>
              </p:cNvPr>
              <p:cNvSpPr/>
              <p:nvPr/>
            </p:nvSpPr>
            <p:spPr>
              <a:xfrm>
                <a:off x="2390946" y="7626601"/>
                <a:ext cx="5914855"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Scoreboard Screen</a:t>
                </a:r>
                <a:endParaRPr lang="en-US" sz="1800" i="1" dirty="0">
                  <a:solidFill>
                    <a:srgbClr val="545454"/>
                  </a:solidFill>
                  <a:latin typeface="Poppins Light"/>
                </a:endParaRPr>
              </a:p>
            </p:txBody>
          </p:sp>
        </p:grpSp>
        <p:grpSp>
          <p:nvGrpSpPr>
            <p:cNvPr id="28" name="Group 27">
              <a:extLst>
                <a:ext uri="{FF2B5EF4-FFF2-40B4-BE49-F238E27FC236}">
                  <a16:creationId xmlns:a16="http://schemas.microsoft.com/office/drawing/2014/main" id="{B69AC31B-F50C-8DEC-BE6F-8902EE3A127A}"/>
                </a:ext>
              </a:extLst>
            </p:cNvPr>
            <p:cNvGrpSpPr/>
            <p:nvPr/>
          </p:nvGrpSpPr>
          <p:grpSpPr>
            <a:xfrm>
              <a:off x="9995451" y="3086100"/>
              <a:ext cx="5914855" cy="5156140"/>
              <a:chOff x="2390946" y="3190461"/>
              <a:chExt cx="5914855" cy="5156140"/>
            </a:xfrm>
          </p:grpSpPr>
          <p:grpSp>
            <p:nvGrpSpPr>
              <p:cNvPr id="29" name="Group 28">
                <a:extLst>
                  <a:ext uri="{FF2B5EF4-FFF2-40B4-BE49-F238E27FC236}">
                    <a16:creationId xmlns:a16="http://schemas.microsoft.com/office/drawing/2014/main" id="{3B4689CA-0F2A-2D16-BADB-C632D40751F5}"/>
                  </a:ext>
                </a:extLst>
              </p:cNvPr>
              <p:cNvGrpSpPr/>
              <p:nvPr/>
            </p:nvGrpSpPr>
            <p:grpSpPr>
              <a:xfrm>
                <a:off x="2390946" y="3190461"/>
                <a:ext cx="5914854" cy="4436140"/>
                <a:chOff x="794470" y="3643723"/>
                <a:chExt cx="6546189" cy="5673049"/>
              </a:xfrm>
            </p:grpSpPr>
            <p:sp>
              <p:nvSpPr>
                <p:cNvPr id="31" name="Rectangle 30">
                  <a:extLst>
                    <a:ext uri="{FF2B5EF4-FFF2-40B4-BE49-F238E27FC236}">
                      <a16:creationId xmlns:a16="http://schemas.microsoft.com/office/drawing/2014/main" id="{F6EC35E5-A95C-2F9E-10B6-BFCD53F7E594}"/>
                    </a:ext>
                  </a:extLst>
                </p:cNvPr>
                <p:cNvSpPr/>
                <p:nvPr/>
              </p:nvSpPr>
              <p:spPr>
                <a:xfrm>
                  <a:off x="1053324" y="7949906"/>
                  <a:ext cx="4680000"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Description</a:t>
                  </a:r>
                  <a:endParaRPr lang="en-US" sz="1800" i="1" dirty="0">
                    <a:solidFill>
                      <a:srgbClr val="545454"/>
                    </a:solidFill>
                    <a:latin typeface="Poppins Light"/>
                  </a:endParaRPr>
                </a:p>
              </p:txBody>
            </p:sp>
            <p:pic>
              <p:nvPicPr>
                <p:cNvPr id="32" name="Picture 4">
                  <a:extLst>
                    <a:ext uri="{FF2B5EF4-FFF2-40B4-BE49-F238E27FC236}">
                      <a16:creationId xmlns:a16="http://schemas.microsoft.com/office/drawing/2014/main" id="{1573C5B0-71C0-405C-941A-B1117333FCF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t="3784" b="3784"/>
                <a:stretch/>
              </p:blipFill>
              <p:spPr bwMode="auto">
                <a:xfrm>
                  <a:off x="794470" y="3643723"/>
                  <a:ext cx="6546189" cy="567304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grpSp>
          <p:sp>
            <p:nvSpPr>
              <p:cNvPr id="30" name="Rectangle 29">
                <a:extLst>
                  <a:ext uri="{FF2B5EF4-FFF2-40B4-BE49-F238E27FC236}">
                    <a16:creationId xmlns:a16="http://schemas.microsoft.com/office/drawing/2014/main" id="{4018EFAA-6C9B-12E5-1B63-520F6E298873}"/>
                  </a:ext>
                </a:extLst>
              </p:cNvPr>
              <p:cNvSpPr/>
              <p:nvPr/>
            </p:nvSpPr>
            <p:spPr>
              <a:xfrm>
                <a:off x="2390946" y="7626601"/>
                <a:ext cx="5914855"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Ready Screen</a:t>
                </a:r>
                <a:endParaRPr lang="en-US" sz="1800" i="1" dirty="0">
                  <a:solidFill>
                    <a:srgbClr val="545454"/>
                  </a:solidFill>
                  <a:latin typeface="Poppins Light"/>
                </a:endParaRPr>
              </a:p>
            </p:txBody>
          </p:sp>
        </p:grpSp>
        <p:sp>
          <p:nvSpPr>
            <p:cNvPr id="34" name="Rectangle 33">
              <a:extLst>
                <a:ext uri="{FF2B5EF4-FFF2-40B4-BE49-F238E27FC236}">
                  <a16:creationId xmlns:a16="http://schemas.microsoft.com/office/drawing/2014/main" id="{F91639B4-0C40-2643-B4DE-DDEDFC4ED7BF}"/>
                </a:ext>
              </a:extLst>
            </p:cNvPr>
            <p:cNvSpPr/>
            <p:nvPr/>
          </p:nvSpPr>
          <p:spPr>
            <a:xfrm>
              <a:off x="11047878" y="3704563"/>
              <a:ext cx="3810000" cy="303034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Arial Rounded MT Bold" panose="020F0704030504030204" pitchFamily="34" charset="0"/>
                </a:rPr>
                <a:t>Ready In</a:t>
              </a:r>
            </a:p>
            <a:p>
              <a:pPr algn="ctr"/>
              <a:r>
                <a:rPr lang="en-US" sz="4400" dirty="0">
                  <a:solidFill>
                    <a:schemeClr val="tx1"/>
                  </a:solidFill>
                  <a:latin typeface="Arial Rounded MT Bold" panose="020F0704030504030204" pitchFamily="34" charset="0"/>
                </a:rPr>
                <a:t>1</a:t>
              </a:r>
              <a:endParaRPr lang="en-SG" sz="4400" dirty="0">
                <a:solidFill>
                  <a:schemeClr val="tx1"/>
                </a:solidFill>
                <a:latin typeface="Arial Rounded MT Bold" panose="020F0704030504030204" pitchFamily="34" charset="0"/>
              </a:endParaRPr>
            </a:p>
          </p:txBody>
        </p:sp>
      </p:grpSp>
    </p:spTree>
    <p:extLst>
      <p:ext uri="{BB962C8B-B14F-4D97-AF65-F5344CB8AC3E}">
        <p14:creationId xmlns:p14="http://schemas.microsoft.com/office/powerpoint/2010/main" val="418761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6346940" y="8545760"/>
            <a:ext cx="831328" cy="1826965"/>
            <a:chOff x="0" y="0"/>
            <a:chExt cx="1045580" cy="2297816"/>
          </a:xfrm>
        </p:grpSpPr>
        <p:sp>
          <p:nvSpPr>
            <p:cNvPr id="4" name="Freeform 4"/>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5" name="TextBox 5"/>
          <p:cNvSpPr txBox="1"/>
          <p:nvPr/>
        </p:nvSpPr>
        <p:spPr>
          <a:xfrm>
            <a:off x="16581489" y="8776970"/>
            <a:ext cx="362229" cy="481330"/>
          </a:xfrm>
          <a:prstGeom prst="rect">
            <a:avLst/>
          </a:prstGeom>
        </p:spPr>
        <p:txBody>
          <a:bodyPr lIns="0" tIns="0" rIns="0" bIns="0" rtlCol="0" anchor="t">
            <a:spAutoFit/>
          </a:bodyPr>
          <a:lstStyle/>
          <a:p>
            <a:pPr algn="ctr">
              <a:lnSpc>
                <a:spcPts val="3919"/>
              </a:lnSpc>
            </a:pPr>
            <a:r>
              <a:rPr lang="en-US" sz="2799" dirty="0">
                <a:solidFill>
                  <a:srgbClr val="F2EDDB"/>
                </a:solidFill>
                <a:latin typeface="Poppins Light"/>
              </a:rPr>
              <a:t>7</a:t>
            </a:r>
          </a:p>
        </p:txBody>
      </p:sp>
      <p:sp>
        <p:nvSpPr>
          <p:cNvPr id="8" name="TextBox 8"/>
          <p:cNvSpPr txBox="1"/>
          <p:nvPr/>
        </p:nvSpPr>
        <p:spPr>
          <a:xfrm>
            <a:off x="810965" y="1202281"/>
            <a:ext cx="6950569" cy="692497"/>
          </a:xfrm>
          <a:prstGeom prst="rect">
            <a:avLst/>
          </a:prstGeom>
        </p:spPr>
        <p:txBody>
          <a:bodyPr lIns="0" tIns="0" rIns="0" bIns="0" rtlCol="0" anchor="t">
            <a:spAutoFit/>
          </a:bodyPr>
          <a:lstStyle/>
          <a:p>
            <a:pPr>
              <a:lnSpc>
                <a:spcPts val="5599"/>
              </a:lnSpc>
            </a:pPr>
            <a:r>
              <a:rPr lang="en-US" sz="3999" dirty="0">
                <a:solidFill>
                  <a:srgbClr val="1D7151"/>
                </a:solidFill>
                <a:latin typeface="TAN Mon Cheri"/>
              </a:rPr>
              <a:t>Mock Screens</a:t>
            </a:r>
          </a:p>
        </p:txBody>
      </p:sp>
      <p:sp>
        <p:nvSpPr>
          <p:cNvPr id="10" name="TextBox 5">
            <a:extLst>
              <a:ext uri="{FF2B5EF4-FFF2-40B4-BE49-F238E27FC236}">
                <a16:creationId xmlns:a16="http://schemas.microsoft.com/office/drawing/2014/main" id="{8E96450D-6C33-265C-3C92-B909E84C8569}"/>
              </a:ext>
            </a:extLst>
          </p:cNvPr>
          <p:cNvSpPr txBox="1"/>
          <p:nvPr/>
        </p:nvSpPr>
        <p:spPr>
          <a:xfrm>
            <a:off x="13704852" y="622935"/>
            <a:ext cx="3554448" cy="413190"/>
          </a:xfrm>
          <a:prstGeom prst="rect">
            <a:avLst/>
          </a:prstGeom>
        </p:spPr>
        <p:txBody>
          <a:bodyPr lIns="0" tIns="0" rIns="0" bIns="0" rtlCol="0" anchor="t">
            <a:spAutoFit/>
          </a:bodyPr>
          <a:lstStyle/>
          <a:p>
            <a:pPr algn="r">
              <a:lnSpc>
                <a:spcPts val="3359"/>
              </a:lnSpc>
            </a:pPr>
            <a:r>
              <a:rPr lang="en-US" sz="2400" dirty="0">
                <a:solidFill>
                  <a:srgbClr val="1D7151"/>
                </a:solidFill>
                <a:latin typeface="Poppins Light"/>
              </a:rPr>
              <a:t>[NAME OF STUDENT]</a:t>
            </a:r>
          </a:p>
        </p:txBody>
      </p:sp>
      <p:grpSp>
        <p:nvGrpSpPr>
          <p:cNvPr id="27" name="Group 26">
            <a:extLst>
              <a:ext uri="{FF2B5EF4-FFF2-40B4-BE49-F238E27FC236}">
                <a16:creationId xmlns:a16="http://schemas.microsoft.com/office/drawing/2014/main" id="{4BDFD509-4B57-F4E5-4B2C-1E20AFA73AAE}"/>
              </a:ext>
            </a:extLst>
          </p:cNvPr>
          <p:cNvGrpSpPr/>
          <p:nvPr/>
        </p:nvGrpSpPr>
        <p:grpSpPr>
          <a:xfrm>
            <a:off x="6186572" y="3086100"/>
            <a:ext cx="5914855" cy="5156140"/>
            <a:chOff x="2390946" y="3190461"/>
            <a:chExt cx="5914855" cy="5156140"/>
          </a:xfrm>
        </p:grpSpPr>
        <p:grpSp>
          <p:nvGrpSpPr>
            <p:cNvPr id="23" name="Group 22">
              <a:extLst>
                <a:ext uri="{FF2B5EF4-FFF2-40B4-BE49-F238E27FC236}">
                  <a16:creationId xmlns:a16="http://schemas.microsoft.com/office/drawing/2014/main" id="{11A48AD8-55BB-CAD4-4E45-E92783E7D219}"/>
                </a:ext>
              </a:extLst>
            </p:cNvPr>
            <p:cNvGrpSpPr/>
            <p:nvPr/>
          </p:nvGrpSpPr>
          <p:grpSpPr>
            <a:xfrm>
              <a:off x="2390946" y="3190461"/>
              <a:ext cx="5914854" cy="4436140"/>
              <a:chOff x="794470" y="3643723"/>
              <a:chExt cx="6546189" cy="5673049"/>
            </a:xfrm>
          </p:grpSpPr>
          <p:sp>
            <p:nvSpPr>
              <p:cNvPr id="24" name="Rectangle 23">
                <a:extLst>
                  <a:ext uri="{FF2B5EF4-FFF2-40B4-BE49-F238E27FC236}">
                    <a16:creationId xmlns:a16="http://schemas.microsoft.com/office/drawing/2014/main" id="{3F62B000-0BCA-5221-90D3-18B6AE88AB20}"/>
                  </a:ext>
                </a:extLst>
              </p:cNvPr>
              <p:cNvSpPr/>
              <p:nvPr/>
            </p:nvSpPr>
            <p:spPr>
              <a:xfrm>
                <a:off x="1053324" y="7949906"/>
                <a:ext cx="4680000"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Description</a:t>
                </a:r>
                <a:endParaRPr lang="en-US" sz="1800" i="1" dirty="0">
                  <a:solidFill>
                    <a:srgbClr val="545454"/>
                  </a:solidFill>
                  <a:latin typeface="Poppins Light"/>
                </a:endParaRPr>
              </a:p>
            </p:txBody>
          </p:sp>
          <p:pic>
            <p:nvPicPr>
              <p:cNvPr id="25" name="Picture 4">
                <a:extLst>
                  <a:ext uri="{FF2B5EF4-FFF2-40B4-BE49-F238E27FC236}">
                    <a16:creationId xmlns:a16="http://schemas.microsoft.com/office/drawing/2014/main" id="{0C849EFF-04A9-2F87-928B-EDDCBD12E70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t="3784" b="3784"/>
              <a:stretch/>
            </p:blipFill>
            <p:spPr bwMode="auto">
              <a:xfrm>
                <a:off x="794470" y="3643723"/>
                <a:ext cx="6546189" cy="567304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grpSp>
        <p:sp>
          <p:nvSpPr>
            <p:cNvPr id="26" name="Rectangle 25">
              <a:extLst>
                <a:ext uri="{FF2B5EF4-FFF2-40B4-BE49-F238E27FC236}">
                  <a16:creationId xmlns:a16="http://schemas.microsoft.com/office/drawing/2014/main" id="{6FE0393E-720A-91EB-1743-8ED327F01A4B}"/>
                </a:ext>
              </a:extLst>
            </p:cNvPr>
            <p:cNvSpPr/>
            <p:nvPr/>
          </p:nvSpPr>
          <p:spPr>
            <a:xfrm>
              <a:off x="2390946" y="7626601"/>
              <a:ext cx="5914855"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Gameplay Screen</a:t>
              </a:r>
              <a:endParaRPr lang="en-US" sz="1800" i="1" dirty="0">
                <a:solidFill>
                  <a:srgbClr val="545454"/>
                </a:solidFill>
                <a:latin typeface="Poppins Light"/>
              </a:endParaRPr>
            </a:p>
          </p:txBody>
        </p:sp>
      </p:grpSp>
      <p:sp>
        <p:nvSpPr>
          <p:cNvPr id="11" name="Rectangle 10">
            <a:extLst>
              <a:ext uri="{FF2B5EF4-FFF2-40B4-BE49-F238E27FC236}">
                <a16:creationId xmlns:a16="http://schemas.microsoft.com/office/drawing/2014/main" id="{C68497AB-88AE-7B95-220D-8136F7A7F81B}"/>
              </a:ext>
            </a:extLst>
          </p:cNvPr>
          <p:cNvSpPr/>
          <p:nvPr/>
        </p:nvSpPr>
        <p:spPr>
          <a:xfrm>
            <a:off x="7343804" y="4486824"/>
            <a:ext cx="4114800" cy="23686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b="1" dirty="0">
              <a:solidFill>
                <a:sysClr val="windowText" lastClr="000000"/>
              </a:solidFill>
            </a:endParaRPr>
          </a:p>
        </p:txBody>
      </p:sp>
      <p:sp>
        <p:nvSpPr>
          <p:cNvPr id="12" name="Rectangle 11">
            <a:extLst>
              <a:ext uri="{FF2B5EF4-FFF2-40B4-BE49-F238E27FC236}">
                <a16:creationId xmlns:a16="http://schemas.microsoft.com/office/drawing/2014/main" id="{69E50B90-DFD3-DF52-EB43-91DC5B7A2CF6}"/>
              </a:ext>
            </a:extLst>
          </p:cNvPr>
          <p:cNvSpPr/>
          <p:nvPr/>
        </p:nvSpPr>
        <p:spPr>
          <a:xfrm>
            <a:off x="6610457" y="3338251"/>
            <a:ext cx="1466694" cy="720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rPr>
              <a:t>Score: 0 </a:t>
            </a:r>
            <a:endParaRPr lang="en-SG" b="1" dirty="0">
              <a:solidFill>
                <a:sysClr val="windowText" lastClr="000000"/>
              </a:solidFill>
            </a:endParaRPr>
          </a:p>
        </p:txBody>
      </p:sp>
      <p:sp>
        <p:nvSpPr>
          <p:cNvPr id="13" name="Rectangle 12">
            <a:extLst>
              <a:ext uri="{FF2B5EF4-FFF2-40B4-BE49-F238E27FC236}">
                <a16:creationId xmlns:a16="http://schemas.microsoft.com/office/drawing/2014/main" id="{B135076C-6A1A-3D5A-EB39-1D83DC47CC77}"/>
              </a:ext>
            </a:extLst>
          </p:cNvPr>
          <p:cNvSpPr/>
          <p:nvPr/>
        </p:nvSpPr>
        <p:spPr>
          <a:xfrm>
            <a:off x="10134600" y="3314700"/>
            <a:ext cx="1524050" cy="720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rPr>
              <a:t>Time: 100</a:t>
            </a:r>
            <a:endParaRPr lang="en-SG" b="1" dirty="0">
              <a:solidFill>
                <a:sysClr val="windowText" lastClr="000000"/>
              </a:solidFill>
            </a:endParaRPr>
          </a:p>
        </p:txBody>
      </p:sp>
      <p:pic>
        <p:nvPicPr>
          <p:cNvPr id="9" name="Picture 8">
            <a:extLst>
              <a:ext uri="{FF2B5EF4-FFF2-40B4-BE49-F238E27FC236}">
                <a16:creationId xmlns:a16="http://schemas.microsoft.com/office/drawing/2014/main" id="{B69AE920-BF52-8DE0-FEEA-C566796544EC}"/>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7596230" y="4642812"/>
            <a:ext cx="3095537" cy="1741240"/>
          </a:xfrm>
          <a:prstGeom prst="rect">
            <a:avLst/>
          </a:prstGeom>
        </p:spPr>
      </p:pic>
    </p:spTree>
    <p:extLst>
      <p:ext uri="{BB962C8B-B14F-4D97-AF65-F5344CB8AC3E}">
        <p14:creationId xmlns:p14="http://schemas.microsoft.com/office/powerpoint/2010/main" val="2784315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6346940" y="8545760"/>
            <a:ext cx="831328" cy="1826965"/>
            <a:chOff x="0" y="0"/>
            <a:chExt cx="1045580" cy="2297816"/>
          </a:xfrm>
        </p:grpSpPr>
        <p:sp>
          <p:nvSpPr>
            <p:cNvPr id="4" name="Freeform 4"/>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5" name="TextBox 5"/>
          <p:cNvSpPr txBox="1"/>
          <p:nvPr/>
        </p:nvSpPr>
        <p:spPr>
          <a:xfrm>
            <a:off x="16581489" y="8776970"/>
            <a:ext cx="362229" cy="481330"/>
          </a:xfrm>
          <a:prstGeom prst="rect">
            <a:avLst/>
          </a:prstGeom>
        </p:spPr>
        <p:txBody>
          <a:bodyPr lIns="0" tIns="0" rIns="0" bIns="0" rtlCol="0" anchor="t">
            <a:spAutoFit/>
          </a:bodyPr>
          <a:lstStyle/>
          <a:p>
            <a:pPr algn="ctr">
              <a:lnSpc>
                <a:spcPts val="3919"/>
              </a:lnSpc>
            </a:pPr>
            <a:r>
              <a:rPr lang="en-US" sz="2799" dirty="0">
                <a:solidFill>
                  <a:srgbClr val="F2EDDB"/>
                </a:solidFill>
                <a:latin typeface="Poppins Light"/>
              </a:rPr>
              <a:t>8</a:t>
            </a:r>
          </a:p>
        </p:txBody>
      </p:sp>
      <p:sp>
        <p:nvSpPr>
          <p:cNvPr id="8" name="TextBox 8"/>
          <p:cNvSpPr txBox="1"/>
          <p:nvPr/>
        </p:nvSpPr>
        <p:spPr>
          <a:xfrm>
            <a:off x="810965" y="1202281"/>
            <a:ext cx="6950569" cy="692497"/>
          </a:xfrm>
          <a:prstGeom prst="rect">
            <a:avLst/>
          </a:prstGeom>
        </p:spPr>
        <p:txBody>
          <a:bodyPr lIns="0" tIns="0" rIns="0" bIns="0" rtlCol="0" anchor="t">
            <a:spAutoFit/>
          </a:bodyPr>
          <a:lstStyle/>
          <a:p>
            <a:pPr>
              <a:lnSpc>
                <a:spcPts val="5599"/>
              </a:lnSpc>
            </a:pPr>
            <a:r>
              <a:rPr lang="en-US" sz="3999" dirty="0">
                <a:solidFill>
                  <a:srgbClr val="1D7151"/>
                </a:solidFill>
                <a:latin typeface="TAN Mon Cheri"/>
              </a:rPr>
              <a:t>Mock Screens</a:t>
            </a:r>
          </a:p>
        </p:txBody>
      </p:sp>
      <p:sp>
        <p:nvSpPr>
          <p:cNvPr id="10" name="TextBox 5">
            <a:extLst>
              <a:ext uri="{FF2B5EF4-FFF2-40B4-BE49-F238E27FC236}">
                <a16:creationId xmlns:a16="http://schemas.microsoft.com/office/drawing/2014/main" id="{8E96450D-6C33-265C-3C92-B909E84C8569}"/>
              </a:ext>
            </a:extLst>
          </p:cNvPr>
          <p:cNvSpPr txBox="1"/>
          <p:nvPr/>
        </p:nvSpPr>
        <p:spPr>
          <a:xfrm>
            <a:off x="13704852" y="622935"/>
            <a:ext cx="3554448" cy="413190"/>
          </a:xfrm>
          <a:prstGeom prst="rect">
            <a:avLst/>
          </a:prstGeom>
        </p:spPr>
        <p:txBody>
          <a:bodyPr lIns="0" tIns="0" rIns="0" bIns="0" rtlCol="0" anchor="t">
            <a:spAutoFit/>
          </a:bodyPr>
          <a:lstStyle/>
          <a:p>
            <a:pPr algn="r">
              <a:lnSpc>
                <a:spcPts val="3359"/>
              </a:lnSpc>
            </a:pPr>
            <a:r>
              <a:rPr lang="en-US" sz="2400" dirty="0">
                <a:solidFill>
                  <a:srgbClr val="1D7151"/>
                </a:solidFill>
                <a:latin typeface="Poppins Light"/>
              </a:rPr>
              <a:t>[NAME OF STUDENT]</a:t>
            </a:r>
          </a:p>
        </p:txBody>
      </p:sp>
      <p:grpSp>
        <p:nvGrpSpPr>
          <p:cNvPr id="7" name="Group 6">
            <a:extLst>
              <a:ext uri="{FF2B5EF4-FFF2-40B4-BE49-F238E27FC236}">
                <a16:creationId xmlns:a16="http://schemas.microsoft.com/office/drawing/2014/main" id="{5DC7F81B-1469-2CF7-DD83-76096726BAC2}"/>
              </a:ext>
            </a:extLst>
          </p:cNvPr>
          <p:cNvGrpSpPr/>
          <p:nvPr/>
        </p:nvGrpSpPr>
        <p:grpSpPr>
          <a:xfrm>
            <a:off x="2377694" y="3086100"/>
            <a:ext cx="13532612" cy="5156140"/>
            <a:chOff x="2377694" y="3086100"/>
            <a:chExt cx="13532612" cy="5156140"/>
          </a:xfrm>
        </p:grpSpPr>
        <p:grpSp>
          <p:nvGrpSpPr>
            <p:cNvPr id="27" name="Group 26">
              <a:extLst>
                <a:ext uri="{FF2B5EF4-FFF2-40B4-BE49-F238E27FC236}">
                  <a16:creationId xmlns:a16="http://schemas.microsoft.com/office/drawing/2014/main" id="{4BDFD509-4B57-F4E5-4B2C-1E20AFA73AAE}"/>
                </a:ext>
              </a:extLst>
            </p:cNvPr>
            <p:cNvGrpSpPr/>
            <p:nvPr/>
          </p:nvGrpSpPr>
          <p:grpSpPr>
            <a:xfrm>
              <a:off x="2377694" y="3086100"/>
              <a:ext cx="5914855" cy="5156140"/>
              <a:chOff x="2390946" y="3190461"/>
              <a:chExt cx="5914855" cy="5156140"/>
            </a:xfrm>
          </p:grpSpPr>
          <p:grpSp>
            <p:nvGrpSpPr>
              <p:cNvPr id="23" name="Group 22">
                <a:extLst>
                  <a:ext uri="{FF2B5EF4-FFF2-40B4-BE49-F238E27FC236}">
                    <a16:creationId xmlns:a16="http://schemas.microsoft.com/office/drawing/2014/main" id="{11A48AD8-55BB-CAD4-4E45-E92783E7D219}"/>
                  </a:ext>
                </a:extLst>
              </p:cNvPr>
              <p:cNvGrpSpPr/>
              <p:nvPr/>
            </p:nvGrpSpPr>
            <p:grpSpPr>
              <a:xfrm>
                <a:off x="2390946" y="3190461"/>
                <a:ext cx="5914854" cy="4436140"/>
                <a:chOff x="794470" y="3643723"/>
                <a:chExt cx="6546189" cy="5673049"/>
              </a:xfrm>
            </p:grpSpPr>
            <p:sp>
              <p:nvSpPr>
                <p:cNvPr id="24" name="Rectangle 23">
                  <a:extLst>
                    <a:ext uri="{FF2B5EF4-FFF2-40B4-BE49-F238E27FC236}">
                      <a16:creationId xmlns:a16="http://schemas.microsoft.com/office/drawing/2014/main" id="{3F62B000-0BCA-5221-90D3-18B6AE88AB20}"/>
                    </a:ext>
                  </a:extLst>
                </p:cNvPr>
                <p:cNvSpPr/>
                <p:nvPr/>
              </p:nvSpPr>
              <p:spPr>
                <a:xfrm>
                  <a:off x="1053324" y="7949906"/>
                  <a:ext cx="4680000"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Description</a:t>
                  </a:r>
                  <a:endParaRPr lang="en-US" sz="1800" i="1" dirty="0">
                    <a:solidFill>
                      <a:srgbClr val="545454"/>
                    </a:solidFill>
                    <a:latin typeface="Poppins Light"/>
                  </a:endParaRPr>
                </a:p>
              </p:txBody>
            </p:sp>
            <p:pic>
              <p:nvPicPr>
                <p:cNvPr id="25" name="Picture 4">
                  <a:extLst>
                    <a:ext uri="{FF2B5EF4-FFF2-40B4-BE49-F238E27FC236}">
                      <a16:creationId xmlns:a16="http://schemas.microsoft.com/office/drawing/2014/main" id="{0C849EFF-04A9-2F87-928B-EDDCBD12E70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t="3784" b="3784"/>
                <a:stretch/>
              </p:blipFill>
              <p:spPr bwMode="auto">
                <a:xfrm>
                  <a:off x="794470" y="3643723"/>
                  <a:ext cx="6546189" cy="567304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grpSp>
          <p:sp>
            <p:nvSpPr>
              <p:cNvPr id="26" name="Rectangle 25">
                <a:extLst>
                  <a:ext uri="{FF2B5EF4-FFF2-40B4-BE49-F238E27FC236}">
                    <a16:creationId xmlns:a16="http://schemas.microsoft.com/office/drawing/2014/main" id="{6FE0393E-720A-91EB-1743-8ED327F01A4B}"/>
                  </a:ext>
                </a:extLst>
              </p:cNvPr>
              <p:cNvSpPr/>
              <p:nvPr/>
            </p:nvSpPr>
            <p:spPr>
              <a:xfrm>
                <a:off x="2390946" y="7626601"/>
                <a:ext cx="5914855"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Result Screen</a:t>
                </a:r>
                <a:endParaRPr lang="en-US" sz="1800" i="1" dirty="0">
                  <a:solidFill>
                    <a:srgbClr val="545454"/>
                  </a:solidFill>
                  <a:latin typeface="Poppins Light"/>
                </a:endParaRPr>
              </a:p>
            </p:txBody>
          </p:sp>
        </p:grpSp>
        <p:grpSp>
          <p:nvGrpSpPr>
            <p:cNvPr id="28" name="Group 27">
              <a:extLst>
                <a:ext uri="{FF2B5EF4-FFF2-40B4-BE49-F238E27FC236}">
                  <a16:creationId xmlns:a16="http://schemas.microsoft.com/office/drawing/2014/main" id="{B69AC31B-F50C-8DEC-BE6F-8902EE3A127A}"/>
                </a:ext>
              </a:extLst>
            </p:cNvPr>
            <p:cNvGrpSpPr/>
            <p:nvPr/>
          </p:nvGrpSpPr>
          <p:grpSpPr>
            <a:xfrm>
              <a:off x="9995451" y="3086100"/>
              <a:ext cx="5914855" cy="5156140"/>
              <a:chOff x="2390946" y="3190461"/>
              <a:chExt cx="5914855" cy="5156140"/>
            </a:xfrm>
          </p:grpSpPr>
          <p:grpSp>
            <p:nvGrpSpPr>
              <p:cNvPr id="29" name="Group 28">
                <a:extLst>
                  <a:ext uri="{FF2B5EF4-FFF2-40B4-BE49-F238E27FC236}">
                    <a16:creationId xmlns:a16="http://schemas.microsoft.com/office/drawing/2014/main" id="{3B4689CA-0F2A-2D16-BADB-C632D40751F5}"/>
                  </a:ext>
                </a:extLst>
              </p:cNvPr>
              <p:cNvGrpSpPr/>
              <p:nvPr/>
            </p:nvGrpSpPr>
            <p:grpSpPr>
              <a:xfrm>
                <a:off x="2390946" y="3190461"/>
                <a:ext cx="5914854" cy="4436140"/>
                <a:chOff x="794470" y="3643723"/>
                <a:chExt cx="6546189" cy="5673049"/>
              </a:xfrm>
            </p:grpSpPr>
            <p:sp>
              <p:nvSpPr>
                <p:cNvPr id="31" name="Rectangle 30">
                  <a:extLst>
                    <a:ext uri="{FF2B5EF4-FFF2-40B4-BE49-F238E27FC236}">
                      <a16:creationId xmlns:a16="http://schemas.microsoft.com/office/drawing/2014/main" id="{F6EC35E5-A95C-2F9E-10B6-BFCD53F7E594}"/>
                    </a:ext>
                  </a:extLst>
                </p:cNvPr>
                <p:cNvSpPr/>
                <p:nvPr/>
              </p:nvSpPr>
              <p:spPr>
                <a:xfrm>
                  <a:off x="1053324" y="7949906"/>
                  <a:ext cx="4680000"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Description</a:t>
                  </a:r>
                  <a:endParaRPr lang="en-US" sz="1800" i="1" dirty="0">
                    <a:solidFill>
                      <a:srgbClr val="545454"/>
                    </a:solidFill>
                    <a:latin typeface="Poppins Light"/>
                  </a:endParaRPr>
                </a:p>
              </p:txBody>
            </p:sp>
            <p:pic>
              <p:nvPicPr>
                <p:cNvPr id="32" name="Picture 4">
                  <a:extLst>
                    <a:ext uri="{FF2B5EF4-FFF2-40B4-BE49-F238E27FC236}">
                      <a16:creationId xmlns:a16="http://schemas.microsoft.com/office/drawing/2014/main" id="{1573C5B0-71C0-405C-941A-B1117333FCF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t="3784" b="3784"/>
                <a:stretch/>
              </p:blipFill>
              <p:spPr bwMode="auto">
                <a:xfrm>
                  <a:off x="794470" y="3643723"/>
                  <a:ext cx="6546189" cy="567304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grpSp>
          <p:sp>
            <p:nvSpPr>
              <p:cNvPr id="30" name="Rectangle 29">
                <a:extLst>
                  <a:ext uri="{FF2B5EF4-FFF2-40B4-BE49-F238E27FC236}">
                    <a16:creationId xmlns:a16="http://schemas.microsoft.com/office/drawing/2014/main" id="{4018EFAA-6C9B-12E5-1B63-520F6E298873}"/>
                  </a:ext>
                </a:extLst>
              </p:cNvPr>
              <p:cNvSpPr/>
              <p:nvPr/>
            </p:nvSpPr>
            <p:spPr>
              <a:xfrm>
                <a:off x="2390946" y="7626601"/>
                <a:ext cx="5914855"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Winner Screen</a:t>
                </a:r>
                <a:endParaRPr lang="en-US" sz="1800" i="1" dirty="0">
                  <a:solidFill>
                    <a:srgbClr val="545454"/>
                  </a:solidFill>
                  <a:latin typeface="Poppins Light"/>
                </a:endParaRPr>
              </a:p>
            </p:txBody>
          </p:sp>
        </p:grpSp>
        <p:sp>
          <p:nvSpPr>
            <p:cNvPr id="2" name="Rectangle 1">
              <a:extLst>
                <a:ext uri="{FF2B5EF4-FFF2-40B4-BE49-F238E27FC236}">
                  <a16:creationId xmlns:a16="http://schemas.microsoft.com/office/drawing/2014/main" id="{518FADEE-50F1-15BF-6C07-A30F2EAEA615}"/>
                </a:ext>
              </a:extLst>
            </p:cNvPr>
            <p:cNvSpPr/>
            <p:nvPr/>
          </p:nvSpPr>
          <p:spPr>
            <a:xfrm>
              <a:off x="3480803" y="3746903"/>
              <a:ext cx="3810000" cy="303034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Arial Rounded MT Bold" panose="020F0704030504030204" pitchFamily="34" charset="0"/>
                </a:rPr>
                <a:t>You scored 1</a:t>
              </a:r>
              <a:endParaRPr lang="en-SG" sz="4400" dirty="0">
                <a:solidFill>
                  <a:schemeClr val="tx1"/>
                </a:solidFill>
                <a:latin typeface="Arial Rounded MT Bold" panose="020F0704030504030204" pitchFamily="34" charset="0"/>
              </a:endParaRPr>
            </a:p>
          </p:txBody>
        </p:sp>
        <p:sp>
          <p:nvSpPr>
            <p:cNvPr id="6" name="Rectangle 5">
              <a:extLst>
                <a:ext uri="{FF2B5EF4-FFF2-40B4-BE49-F238E27FC236}">
                  <a16:creationId xmlns:a16="http://schemas.microsoft.com/office/drawing/2014/main" id="{712C1931-47C8-4747-76D1-F3A3A5F17485}"/>
                </a:ext>
              </a:extLst>
            </p:cNvPr>
            <p:cNvSpPr/>
            <p:nvPr/>
          </p:nvSpPr>
          <p:spPr>
            <a:xfrm>
              <a:off x="11047878" y="3704563"/>
              <a:ext cx="3810000" cy="303034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latin typeface="Arial Rounded MT Bold" panose="020F0704030504030204" pitchFamily="34" charset="0"/>
                </a:rPr>
                <a:t>Player 1 </a:t>
              </a:r>
            </a:p>
            <a:p>
              <a:pPr algn="ctr"/>
              <a:r>
                <a:rPr lang="en-US" sz="4400" dirty="0">
                  <a:solidFill>
                    <a:schemeClr val="tx1"/>
                  </a:solidFill>
                  <a:latin typeface="Arial Rounded MT Bold" panose="020F0704030504030204" pitchFamily="34" charset="0"/>
                </a:rPr>
                <a:t>Wins!</a:t>
              </a:r>
              <a:endParaRPr lang="en-SG" sz="4400" dirty="0">
                <a:solidFill>
                  <a:schemeClr val="tx1"/>
                </a:solidFill>
                <a:latin typeface="Arial Rounded MT Bold" panose="020F0704030504030204" pitchFamily="34" charset="0"/>
              </a:endParaRPr>
            </a:p>
          </p:txBody>
        </p:sp>
      </p:grpSp>
    </p:spTree>
    <p:extLst>
      <p:ext uri="{BB962C8B-B14F-4D97-AF65-F5344CB8AC3E}">
        <p14:creationId xmlns:p14="http://schemas.microsoft.com/office/powerpoint/2010/main" val="13399723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2824"/>
            <a:ext cx="9069752" cy="10287000"/>
            <a:chOff x="0" y="0"/>
            <a:chExt cx="1384783" cy="1527974"/>
          </a:xfrm>
          <a:solidFill>
            <a:srgbClr val="96A2AB"/>
          </a:solidFill>
        </p:grpSpPr>
        <p:sp>
          <p:nvSpPr>
            <p:cNvPr id="3" name="Freeform 3"/>
            <p:cNvSpPr/>
            <p:nvPr/>
          </p:nvSpPr>
          <p:spPr>
            <a:xfrm>
              <a:off x="0" y="0"/>
              <a:ext cx="1384783" cy="1527974"/>
            </a:xfrm>
            <a:custGeom>
              <a:avLst/>
              <a:gdLst/>
              <a:ahLst/>
              <a:cxnLst/>
              <a:rect l="l" t="t" r="r" b="b"/>
              <a:pathLst>
                <a:path w="1384783" h="1527974">
                  <a:moveTo>
                    <a:pt x="0" y="0"/>
                  </a:moveTo>
                  <a:lnTo>
                    <a:pt x="1384783" y="0"/>
                  </a:lnTo>
                  <a:lnTo>
                    <a:pt x="1384783" y="1527974"/>
                  </a:lnTo>
                  <a:lnTo>
                    <a:pt x="0" y="1527974"/>
                  </a:lnTo>
                  <a:lnTo>
                    <a:pt x="0" y="0"/>
                  </a:lnTo>
                </a:path>
              </a:pathLst>
            </a:custGeom>
            <a:grpFill/>
          </p:spPr>
          <p:txBody>
            <a:bodyPr/>
            <a:lstStyle/>
            <a:p>
              <a:endParaRPr lang="en-SG"/>
            </a:p>
          </p:txBody>
        </p:sp>
      </p:grpSp>
      <p:sp>
        <p:nvSpPr>
          <p:cNvPr id="9" name="TextBox 9"/>
          <p:cNvSpPr txBox="1"/>
          <p:nvPr/>
        </p:nvSpPr>
        <p:spPr>
          <a:xfrm>
            <a:off x="9704352" y="1423635"/>
            <a:ext cx="8001000" cy="1969001"/>
          </a:xfrm>
          <a:prstGeom prst="rect">
            <a:avLst/>
          </a:prstGeom>
        </p:spPr>
        <p:txBody>
          <a:bodyPr wrap="square" lIns="0" tIns="0" rIns="0" bIns="0" rtlCol="0" anchor="t">
            <a:spAutoFit/>
          </a:bodyPr>
          <a:lstStyle/>
          <a:p>
            <a:pPr algn="just">
              <a:lnSpc>
                <a:spcPct val="250000"/>
              </a:lnSpc>
            </a:pPr>
            <a:r>
              <a:rPr lang="en-US" dirty="0">
                <a:solidFill>
                  <a:srgbClr val="545454"/>
                </a:solidFill>
                <a:latin typeface="Poppins Light"/>
              </a:rPr>
              <a:t>Displays player scores and labels.</a:t>
            </a:r>
          </a:p>
          <a:p>
            <a:pPr algn="just">
              <a:lnSpc>
                <a:spcPct val="250000"/>
              </a:lnSpc>
            </a:pPr>
            <a:r>
              <a:rPr lang="en-US" dirty="0">
                <a:solidFill>
                  <a:srgbClr val="545454"/>
                </a:solidFill>
                <a:latin typeface="Poppins Light"/>
              </a:rPr>
              <a:t>Provides an overview of the current game state.</a:t>
            </a:r>
          </a:p>
          <a:p>
            <a:pPr algn="just">
              <a:lnSpc>
                <a:spcPct val="250000"/>
              </a:lnSpc>
            </a:pPr>
            <a:r>
              <a:rPr lang="en-US" dirty="0">
                <a:solidFill>
                  <a:srgbClr val="545454"/>
                </a:solidFill>
                <a:latin typeface="Poppins Light"/>
              </a:rPr>
              <a:t>Elements include player names and their respective scores.</a:t>
            </a:r>
          </a:p>
        </p:txBody>
      </p:sp>
      <p:sp>
        <p:nvSpPr>
          <p:cNvPr id="10" name="TextBox 10"/>
          <p:cNvSpPr txBox="1"/>
          <p:nvPr/>
        </p:nvSpPr>
        <p:spPr>
          <a:xfrm>
            <a:off x="9704352" y="537383"/>
            <a:ext cx="8431248" cy="692497"/>
          </a:xfrm>
          <a:prstGeom prst="rect">
            <a:avLst/>
          </a:prstGeom>
        </p:spPr>
        <p:txBody>
          <a:bodyPr wrap="square" lIns="0" tIns="0" rIns="0" bIns="0" rtlCol="0" anchor="t">
            <a:spAutoFit/>
          </a:bodyPr>
          <a:lstStyle/>
          <a:p>
            <a:pPr>
              <a:lnSpc>
                <a:spcPts val="5599"/>
              </a:lnSpc>
            </a:pPr>
            <a:r>
              <a:rPr lang="en-US" sz="3999" dirty="0">
                <a:solidFill>
                  <a:srgbClr val="1D7151"/>
                </a:solidFill>
                <a:latin typeface="TAN Mon Cheri"/>
              </a:rPr>
              <a:t>Scoreboard Screen</a:t>
            </a:r>
          </a:p>
        </p:txBody>
      </p:sp>
      <p:grpSp>
        <p:nvGrpSpPr>
          <p:cNvPr id="12" name="Group 12"/>
          <p:cNvGrpSpPr/>
          <p:nvPr/>
        </p:nvGrpSpPr>
        <p:grpSpPr>
          <a:xfrm>
            <a:off x="16346940" y="8545760"/>
            <a:ext cx="831328" cy="1826965"/>
            <a:chOff x="0" y="0"/>
            <a:chExt cx="1045580" cy="2297816"/>
          </a:xfrm>
        </p:grpSpPr>
        <p:sp>
          <p:nvSpPr>
            <p:cNvPr id="13" name="Freeform 13"/>
            <p:cNvSpPr/>
            <p:nvPr/>
          </p:nvSpPr>
          <p:spPr>
            <a:xfrm>
              <a:off x="0" y="0"/>
              <a:ext cx="1045580" cy="2297816"/>
            </a:xfrm>
            <a:custGeom>
              <a:avLst/>
              <a:gdLst/>
              <a:ahLst/>
              <a:cxnLst/>
              <a:rect l="l" t="t" r="r" b="b"/>
              <a:pathLst>
                <a:path w="1045580" h="2297816">
                  <a:moveTo>
                    <a:pt x="921119" y="2297816"/>
                  </a:moveTo>
                  <a:lnTo>
                    <a:pt x="124460" y="2297816"/>
                  </a:lnTo>
                  <a:cubicBezTo>
                    <a:pt x="55880" y="2297816"/>
                    <a:pt x="0" y="2241936"/>
                    <a:pt x="0" y="2173356"/>
                  </a:cubicBezTo>
                  <a:lnTo>
                    <a:pt x="0" y="124460"/>
                  </a:lnTo>
                  <a:cubicBezTo>
                    <a:pt x="0" y="55880"/>
                    <a:pt x="55880" y="0"/>
                    <a:pt x="124460" y="0"/>
                  </a:cubicBezTo>
                  <a:lnTo>
                    <a:pt x="921120" y="0"/>
                  </a:lnTo>
                  <a:cubicBezTo>
                    <a:pt x="989700" y="0"/>
                    <a:pt x="1045580" y="55880"/>
                    <a:pt x="1045580" y="124460"/>
                  </a:cubicBezTo>
                  <a:lnTo>
                    <a:pt x="1045580" y="2173356"/>
                  </a:lnTo>
                  <a:cubicBezTo>
                    <a:pt x="1045580" y="2241936"/>
                    <a:pt x="989700" y="2297816"/>
                    <a:pt x="921120" y="2297816"/>
                  </a:cubicBezTo>
                </a:path>
              </a:pathLst>
            </a:custGeom>
            <a:solidFill>
              <a:srgbClr val="1D7151"/>
            </a:solidFill>
          </p:spPr>
          <p:txBody>
            <a:bodyPr/>
            <a:lstStyle/>
            <a:p>
              <a:endParaRPr lang="en-SG"/>
            </a:p>
          </p:txBody>
        </p:sp>
      </p:grpSp>
      <p:sp>
        <p:nvSpPr>
          <p:cNvPr id="14" name="TextBox 14"/>
          <p:cNvSpPr txBox="1"/>
          <p:nvPr/>
        </p:nvSpPr>
        <p:spPr>
          <a:xfrm>
            <a:off x="16581489" y="8776970"/>
            <a:ext cx="362229" cy="481330"/>
          </a:xfrm>
          <a:prstGeom prst="rect">
            <a:avLst/>
          </a:prstGeom>
        </p:spPr>
        <p:txBody>
          <a:bodyPr lIns="0" tIns="0" rIns="0" bIns="0" rtlCol="0" anchor="t">
            <a:spAutoFit/>
          </a:bodyPr>
          <a:lstStyle/>
          <a:p>
            <a:pPr algn="ctr">
              <a:lnSpc>
                <a:spcPts val="3919"/>
              </a:lnSpc>
            </a:pPr>
            <a:r>
              <a:rPr lang="en-US" sz="2799" dirty="0">
                <a:solidFill>
                  <a:srgbClr val="F2EDDB"/>
                </a:solidFill>
                <a:latin typeface="Poppins Light"/>
              </a:rPr>
              <a:t>9</a:t>
            </a:r>
          </a:p>
        </p:txBody>
      </p:sp>
      <p:pic>
        <p:nvPicPr>
          <p:cNvPr id="8" name="Picture 4">
            <a:extLst>
              <a:ext uri="{FF2B5EF4-FFF2-40B4-BE49-F238E27FC236}">
                <a16:creationId xmlns:a16="http://schemas.microsoft.com/office/drawing/2014/main" id="{0FA63E76-DB0C-C369-7ACA-C82C9037BF6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t="3784" b="3784"/>
          <a:stretch/>
        </p:blipFill>
        <p:spPr bwMode="auto">
          <a:xfrm>
            <a:off x="9670981" y="5168660"/>
            <a:ext cx="5914854" cy="443614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11A83C50-0E3B-EAA4-2929-7A459B9CC715}"/>
              </a:ext>
            </a:extLst>
          </p:cNvPr>
          <p:cNvSpPr/>
          <p:nvPr/>
        </p:nvSpPr>
        <p:spPr>
          <a:xfrm>
            <a:off x="9670981" y="9604800"/>
            <a:ext cx="5914855" cy="720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ts val="2239"/>
              </a:lnSpc>
              <a:spcBef>
                <a:spcPct val="0"/>
              </a:spcBef>
            </a:pPr>
            <a:r>
              <a:rPr lang="en-US" i="1" dirty="0">
                <a:solidFill>
                  <a:srgbClr val="545454"/>
                </a:solidFill>
                <a:latin typeface="Poppins Light"/>
              </a:rPr>
              <a:t>Scoreboard Screen</a:t>
            </a:r>
            <a:endParaRPr lang="en-US" sz="1800" i="1" dirty="0">
              <a:solidFill>
                <a:srgbClr val="545454"/>
              </a:solidFill>
              <a:latin typeface="Poppins Light"/>
            </a:endParaRPr>
          </a:p>
        </p:txBody>
      </p:sp>
      <p:pic>
        <p:nvPicPr>
          <p:cNvPr id="5" name="Picture 4">
            <a:extLst>
              <a:ext uri="{FF2B5EF4-FFF2-40B4-BE49-F238E27FC236}">
                <a16:creationId xmlns:a16="http://schemas.microsoft.com/office/drawing/2014/main" id="{A9287673-7E64-75C8-4A70-F35A75E12632}"/>
              </a:ext>
            </a:extLst>
          </p:cNvPr>
          <p:cNvPicPr>
            <a:picLocks noChangeAspect="1"/>
          </p:cNvPicPr>
          <p:nvPr/>
        </p:nvPicPr>
        <p:blipFill>
          <a:blip r:embed="rId4"/>
          <a:stretch>
            <a:fillRect/>
          </a:stretch>
        </p:blipFill>
        <p:spPr>
          <a:xfrm>
            <a:off x="360000" y="360000"/>
            <a:ext cx="8280000" cy="825590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6217</TotalTime>
  <Words>912</Words>
  <Application>Microsoft Office PowerPoint</Application>
  <PresentationFormat>Custom</PresentationFormat>
  <Paragraphs>144</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TAN Mon Cheri</vt:lpstr>
      <vt:lpstr>Calibri</vt:lpstr>
      <vt:lpstr>Poppins Light</vt:lpstr>
      <vt:lpstr>Arial Rounded MT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 Cream Dark Green Portfolio Interview Presentation Template</dc:title>
  <dc:creator>Surface Pro 4 i7</dc:creator>
  <cp:lastModifiedBy>Janis Ang</cp:lastModifiedBy>
  <cp:revision>149</cp:revision>
  <dcterms:created xsi:type="dcterms:W3CDTF">2006-08-16T00:00:00Z</dcterms:created>
  <dcterms:modified xsi:type="dcterms:W3CDTF">2024-01-27T04:45:27Z</dcterms:modified>
  <dc:identifier>DAFtSDSfkBM</dc:identifier>
</cp:coreProperties>
</file>

<file path=docProps/thumbnail.jpeg>
</file>